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9" r:id="rId3"/>
    <p:sldId id="438" r:id="rId4"/>
    <p:sldId id="43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2D3"/>
    <a:srgbClr val="9A1F18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3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6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6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8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9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2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1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6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9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227D-554C-4F85-A6E7-78EC803AA4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8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1" y="3849313"/>
            <a:ext cx="11852030" cy="1683980"/>
          </a:xfrm>
        </p:spPr>
        <p:txBody>
          <a:bodyPr>
            <a:normAutofit/>
          </a:bodyPr>
          <a:lstStyle/>
          <a:p>
            <a:r>
              <a:rPr lang="en-GB" dirty="0"/>
              <a:t>Additional Staff and Volunteers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631" y="6142038"/>
            <a:ext cx="5068957" cy="715962"/>
          </a:xfrm>
        </p:spPr>
        <p:txBody>
          <a:bodyPr>
            <a:normAutofit/>
          </a:bodyPr>
          <a:lstStyle/>
          <a:p>
            <a:r>
              <a:rPr lang="en-GB" dirty="0"/>
              <a:t>Paul Bailey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651" y="1977444"/>
            <a:ext cx="7487478" cy="187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7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5" y="18718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effectLst/>
              </a:rPr>
              <a:t>During your time working with children and young people, you may come across various children’s specialists working with members of your groups to support participation:</a:t>
            </a:r>
          </a:p>
          <a:p>
            <a:pPr>
              <a:lnSpc>
                <a:spcPct val="100000"/>
              </a:lnSpc>
            </a:pPr>
            <a:r>
              <a:rPr lang="en-GB" sz="2000" b="1" dirty="0"/>
              <a:t>Assistant coaches </a:t>
            </a:r>
            <a:r>
              <a:rPr lang="en-GB" sz="2000" dirty="0"/>
              <a:t>– facilitate sessions but do not lead and not not responsible for health and safety. They should be familiar with the session plans and have experience in the </a:t>
            </a:r>
            <a:r>
              <a:rPr lang="en-GB" sz="2000" dirty="0" err="1"/>
              <a:t>actvities</a:t>
            </a:r>
            <a:endParaRPr lang="en-GB" sz="2000" dirty="0"/>
          </a:p>
          <a:p>
            <a:pPr>
              <a:lnSpc>
                <a:spcPct val="100000"/>
              </a:lnSpc>
            </a:pPr>
            <a:r>
              <a:rPr lang="en-GB" sz="2000" b="1" dirty="0">
                <a:effectLst/>
              </a:rPr>
              <a:t>Young volunteers/Apprentice </a:t>
            </a:r>
            <a:r>
              <a:rPr lang="en-GB" sz="2000" dirty="0">
                <a:effectLst/>
              </a:rPr>
              <a:t>– (maybe DofE scheme) may be looking to learn from their experience working with you. They may not have experience in delivery or your chosen activities</a:t>
            </a:r>
          </a:p>
          <a:p>
            <a:pPr>
              <a:lnSpc>
                <a:spcPct val="100000"/>
              </a:lnSpc>
            </a:pPr>
            <a:r>
              <a:rPr lang="en-GB" sz="2000" b="1" dirty="0">
                <a:effectLst/>
              </a:rPr>
              <a:t>Club Welfare Officer </a:t>
            </a:r>
            <a:r>
              <a:rPr lang="en-GB" sz="2000" dirty="0">
                <a:effectLst/>
              </a:rPr>
              <a:t>– Lead person in looking after the wellbeing of children and young people. Should be appropriately qualified in safeguarding to level 2</a:t>
            </a:r>
          </a:p>
          <a:p>
            <a:pPr>
              <a:lnSpc>
                <a:spcPct val="100000"/>
              </a:lnSpc>
            </a:pPr>
            <a:endParaRPr lang="en-GB" sz="2000" dirty="0"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4508" cy="1325563"/>
          </a:xfrm>
          <a:solidFill>
            <a:srgbClr val="EED2D3"/>
          </a:solidFill>
        </p:spPr>
        <p:txBody>
          <a:bodyPr/>
          <a:lstStyle/>
          <a:p>
            <a:r>
              <a:rPr lang="en-US" dirty="0">
                <a:solidFill>
                  <a:srgbClr val="9A1F18"/>
                </a:solidFill>
              </a:rPr>
              <a:t>People you may work with</a:t>
            </a:r>
          </a:p>
        </p:txBody>
      </p:sp>
    </p:spTree>
    <p:extLst>
      <p:ext uri="{BB962C8B-B14F-4D97-AF65-F5344CB8AC3E}">
        <p14:creationId xmlns:p14="http://schemas.microsoft.com/office/powerpoint/2010/main" val="62920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5" y="187189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effectLst/>
              </a:rPr>
              <a:t>Staff: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All staff should have undergone an interview process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All staff should have a job description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All staff should have been formally inducted with policies and procedures outlined and available to read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All staff should be DBS checked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References should be sought where possible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All staff should be qualified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Any training needs should be identified and an action plan put in place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/>
              <a:t>Volunteers: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Ideally, as above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effectLst/>
            </a:endParaRPr>
          </a:p>
          <a:p>
            <a:pPr>
              <a:lnSpc>
                <a:spcPct val="100000"/>
              </a:lnSpc>
            </a:pPr>
            <a:endParaRPr lang="en-GB" sz="2000" dirty="0"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D2D3"/>
          </a:solidFill>
        </p:spPr>
        <p:txBody>
          <a:bodyPr/>
          <a:lstStyle/>
          <a:p>
            <a:r>
              <a:rPr lang="en-US" dirty="0">
                <a:solidFill>
                  <a:srgbClr val="9A1F18"/>
                </a:solidFill>
              </a:rPr>
              <a:t>Using additional staff/volunteers</a:t>
            </a:r>
          </a:p>
        </p:txBody>
      </p:sp>
    </p:spTree>
    <p:extLst>
      <p:ext uri="{BB962C8B-B14F-4D97-AF65-F5344CB8AC3E}">
        <p14:creationId xmlns:p14="http://schemas.microsoft.com/office/powerpoint/2010/main" val="225396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5" y="1871896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GB" sz="2000" dirty="0">
                <a:solidFill>
                  <a:srgbClr val="212B32"/>
                </a:solidFill>
              </a:rPr>
              <a:t>R</a:t>
            </a:r>
            <a:r>
              <a:rPr lang="en-GB" sz="2000" b="0" i="0" dirty="0">
                <a:solidFill>
                  <a:srgbClr val="212B32"/>
                </a:solidFill>
                <a:effectLst/>
              </a:rPr>
              <a:t>equisite components for working with children and young people include: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Promoting the rights and views of the child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Promoting equality, diversity and inclusion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Care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Communication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Respect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212B32"/>
                </a:solidFill>
              </a:rPr>
              <a:t>Professional ethics, values and the application of legislation</a:t>
            </a:r>
          </a:p>
          <a:p>
            <a:pPr>
              <a:lnSpc>
                <a:spcPct val="100000"/>
              </a:lnSpc>
            </a:pPr>
            <a:endParaRPr lang="en-GB" sz="2000" b="0" i="0" dirty="0">
              <a:solidFill>
                <a:srgbClr val="212B32"/>
              </a:solidFill>
              <a:effectLst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EED2D3"/>
          </a:solidFill>
        </p:spPr>
        <p:txBody>
          <a:bodyPr/>
          <a:lstStyle/>
          <a:p>
            <a:r>
              <a:rPr lang="en-US" dirty="0">
                <a:solidFill>
                  <a:srgbClr val="9A1F18"/>
                </a:solidFill>
              </a:rPr>
              <a:t>Professional practice</a:t>
            </a:r>
          </a:p>
        </p:txBody>
      </p:sp>
    </p:spTree>
    <p:extLst>
      <p:ext uri="{BB962C8B-B14F-4D97-AF65-F5344CB8AC3E}">
        <p14:creationId xmlns:p14="http://schemas.microsoft.com/office/powerpoint/2010/main" val="174537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26799</TotalTime>
  <Words>242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Additional Staff and Volunteers</vt:lpstr>
      <vt:lpstr>People you may work with</vt:lpstr>
      <vt:lpstr>Using additional staff/volunteers</vt:lpstr>
      <vt:lpstr>Professional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HIIT: the in’s and out’s</dc:title>
  <dc:creator>Nigel Anderson</dc:creator>
  <cp:lastModifiedBy>Paul Bailey</cp:lastModifiedBy>
  <cp:revision>259</cp:revision>
  <dcterms:created xsi:type="dcterms:W3CDTF">2018-09-02T18:38:42Z</dcterms:created>
  <dcterms:modified xsi:type="dcterms:W3CDTF">2023-01-31T13:06:59Z</dcterms:modified>
</cp:coreProperties>
</file>