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7" r:id="rId3"/>
    <p:sldId id="318" r:id="rId4"/>
    <p:sldId id="343" r:id="rId5"/>
    <p:sldId id="380" r:id="rId6"/>
    <p:sldId id="362" r:id="rId7"/>
    <p:sldId id="330" r:id="rId8"/>
    <p:sldId id="38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CD3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6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20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12/10/20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93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12/10/20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46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12/10/20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96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12/10/20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98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12/10/20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49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12/10/20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32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12/10/20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5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12/10/20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219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12/10/20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66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12/10/20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39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27D-554C-4F85-A6E7-78EC803AA4FC}" type="datetimeFigureOut">
              <a:rPr lang="en-GB" smtClean="0"/>
              <a:t>12/10/20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20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A227D-554C-4F85-A6E7-78EC803AA4FC}" type="datetimeFigureOut">
              <a:rPr lang="en-GB" smtClean="0"/>
              <a:t>12/10/20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12203-A6A9-4E17-BD0F-95AEE14DE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89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8110" y="3458426"/>
            <a:ext cx="9144000" cy="2387600"/>
          </a:xfrm>
        </p:spPr>
        <p:txBody>
          <a:bodyPr/>
          <a:lstStyle/>
          <a:p>
            <a:r>
              <a:rPr lang="en-GB" smtClean="0"/>
              <a:t>The Role </a:t>
            </a:r>
            <a:r>
              <a:rPr lang="en-GB" dirty="0" smtClean="0"/>
              <a:t>of </a:t>
            </a:r>
            <a:r>
              <a:rPr lang="en-GB" smtClean="0"/>
              <a:t>the Children’s </a:t>
            </a:r>
            <a:r>
              <a:rPr lang="en-GB"/>
              <a:t>F</a:t>
            </a:r>
            <a:r>
              <a:rPr lang="en-GB" smtClean="0"/>
              <a:t>itness </a:t>
            </a:r>
            <a:r>
              <a:rPr lang="en-GB" dirty="0"/>
              <a:t>I</a:t>
            </a:r>
            <a:r>
              <a:rPr lang="en-GB" smtClean="0"/>
              <a:t>nstructor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23043" y="6142038"/>
            <a:ext cx="5068957" cy="715962"/>
          </a:xfrm>
        </p:spPr>
        <p:txBody>
          <a:bodyPr>
            <a:normAutofit/>
          </a:bodyPr>
          <a:lstStyle/>
          <a:p>
            <a:r>
              <a:rPr lang="en-GB" dirty="0" smtClean="0"/>
              <a:t>Paul Bailey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651" y="1977444"/>
            <a:ext cx="7487478" cy="187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871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AA0101"/>
                </a:solidFill>
              </a:rPr>
              <a:t>4 outcomes of being a kid’s fitness specialist</a:t>
            </a:r>
            <a:endParaRPr lang="en-GB" dirty="0">
              <a:solidFill>
                <a:srgbClr val="AA010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59278" cy="40826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/>
          </a:p>
        </p:txBody>
      </p:sp>
      <p:sp>
        <p:nvSpPr>
          <p:cNvPr id="4" name="Rectangle 3"/>
          <p:cNvSpPr/>
          <p:nvPr/>
        </p:nvSpPr>
        <p:spPr>
          <a:xfrm>
            <a:off x="3655391" y="2639391"/>
            <a:ext cx="2120348" cy="9497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Health (physiological and psychological)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46053" y="4536661"/>
            <a:ext cx="2120348" cy="9497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Lifelong participation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98713" y="1685236"/>
            <a:ext cx="2120348" cy="9497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literacy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34157" y="3593548"/>
            <a:ext cx="2120348" cy="9497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Improved sports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199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AA0101"/>
                </a:solidFill>
              </a:rPr>
              <a:t>Physical literacy</a:t>
            </a:r>
            <a:endParaRPr lang="en-GB" dirty="0">
              <a:solidFill>
                <a:srgbClr val="AA010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459278" cy="469002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2400" dirty="0" smtClean="0"/>
              <a:t>Physical literacy is: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2400" dirty="0" smtClean="0"/>
              <a:t>‘</a:t>
            </a:r>
            <a:r>
              <a:rPr lang="mr-IN" sz="2400" dirty="0" smtClean="0"/>
              <a:t>…</a:t>
            </a:r>
            <a:r>
              <a:rPr lang="en-GB" sz="2400" dirty="0" smtClean="0"/>
              <a:t>a child’s competence in the full range of fundamental movement skills that underpin subsequent acquisition and development of more specific life and sports skills’ </a:t>
            </a:r>
            <a:r>
              <a:rPr lang="en-GB" sz="1600" dirty="0" smtClean="0"/>
              <a:t>(Stafford, 2002)</a:t>
            </a:r>
          </a:p>
          <a:p>
            <a:pPr marL="0" indent="0">
              <a:lnSpc>
                <a:spcPct val="110000"/>
              </a:lnSpc>
              <a:buNone/>
            </a:pPr>
            <a:endParaRPr lang="en-GB" sz="24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GB" sz="2400" dirty="0" smtClean="0"/>
              <a:t>Having better physical literacy will help children be more physically functional throughout life</a:t>
            </a:r>
          </a:p>
          <a:p>
            <a:pPr marL="0" indent="0">
              <a:lnSpc>
                <a:spcPct val="110000"/>
              </a:lnSpc>
              <a:buNone/>
            </a:pPr>
            <a:endParaRPr lang="en-GB" sz="16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GB" sz="2400" b="1" dirty="0" smtClean="0"/>
              <a:t>Instructor role:</a:t>
            </a:r>
          </a:p>
          <a:p>
            <a:pPr>
              <a:lnSpc>
                <a:spcPct val="110000"/>
              </a:lnSpc>
            </a:pPr>
            <a:r>
              <a:rPr lang="en-GB" sz="2400" dirty="0" smtClean="0"/>
              <a:t>Include: Agility, balance, coordination, speed, run, jump, throw, catching, passing, kicking, striking with body/object</a:t>
            </a:r>
          </a:p>
          <a:p>
            <a:pPr>
              <a:lnSpc>
                <a:spcPct val="110000"/>
              </a:lnSpc>
            </a:pPr>
            <a:r>
              <a:rPr lang="en-GB" sz="2400" dirty="0" smtClean="0"/>
              <a:t>Know and coach technically correct technique</a:t>
            </a:r>
          </a:p>
          <a:p>
            <a:pPr>
              <a:lnSpc>
                <a:spcPct val="110000"/>
              </a:lnSpc>
            </a:pPr>
            <a:r>
              <a:rPr lang="en-GB" sz="2400" dirty="0" smtClean="0"/>
              <a:t>Be aware of the Key Skills taught in schools (see separate docs)</a:t>
            </a:r>
          </a:p>
          <a:p>
            <a:pPr marL="0" indent="0">
              <a:lnSpc>
                <a:spcPct val="110000"/>
              </a:lnSpc>
              <a:buNone/>
            </a:pPr>
            <a:endParaRPr lang="en-GB" sz="1600" dirty="0" smtClean="0"/>
          </a:p>
          <a:p>
            <a:pPr marL="0" indent="0">
              <a:lnSpc>
                <a:spcPct val="110000"/>
              </a:lnSpc>
              <a:buNone/>
            </a:pPr>
            <a:endParaRPr lang="en-GB" sz="1600" dirty="0"/>
          </a:p>
          <a:p>
            <a:pPr marL="0" indent="0">
              <a:buNone/>
            </a:pPr>
            <a:endParaRPr lang="en-GB" sz="2400" dirty="0" smtClean="0"/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8055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A0101"/>
                </a:solidFill>
              </a:rPr>
              <a:t>Health</a:t>
            </a:r>
            <a:endParaRPr lang="en-US" dirty="0">
              <a:solidFill>
                <a:srgbClr val="AA010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dirty="0" smtClean="0"/>
              <a:t>Health is ‘a state of complete physical, mental and social wellbeing and not merely the absence of disease or infirmity’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Meeting the NHS guidelines will have great benefits for long-term health including: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Better physical health:</a:t>
            </a:r>
          </a:p>
          <a:p>
            <a:pPr>
              <a:lnSpc>
                <a:spcPct val="110000"/>
              </a:lnSpc>
            </a:pPr>
            <a:r>
              <a:rPr lang="en-GB" dirty="0"/>
              <a:t>Increased skeletal density (5-15%)</a:t>
            </a:r>
          </a:p>
          <a:p>
            <a:pPr>
              <a:lnSpc>
                <a:spcPct val="110000"/>
              </a:lnSpc>
            </a:pPr>
            <a:r>
              <a:rPr lang="en-GB" dirty="0"/>
              <a:t>Reduced cardiovascular risk (angina, heart attack, stroke) </a:t>
            </a:r>
            <a:r>
              <a:rPr lang="en-GB" dirty="0" smtClean="0"/>
              <a:t>(brought about through improved </a:t>
            </a:r>
            <a:r>
              <a:rPr lang="en-GB" dirty="0"/>
              <a:t>function and lowering of risk factors such as </a:t>
            </a:r>
            <a:r>
              <a:rPr lang="en-GB" dirty="0" smtClean="0"/>
              <a:t>blood pressure </a:t>
            </a:r>
            <a:r>
              <a:rPr lang="en-GB" dirty="0"/>
              <a:t>and blood cholesterol)</a:t>
            </a:r>
          </a:p>
          <a:p>
            <a:pPr>
              <a:lnSpc>
                <a:spcPct val="110000"/>
              </a:lnSpc>
            </a:pPr>
            <a:r>
              <a:rPr lang="en-GB" dirty="0"/>
              <a:t>Reduced metabolic disease risk (diabetes, obesity)</a:t>
            </a:r>
          </a:p>
          <a:p>
            <a:pPr>
              <a:lnSpc>
                <a:spcPct val="110000"/>
              </a:lnSpc>
            </a:pPr>
            <a:r>
              <a:rPr lang="en-GB" dirty="0"/>
              <a:t>Reduced cancer risk</a:t>
            </a:r>
          </a:p>
          <a:p>
            <a:pPr>
              <a:lnSpc>
                <a:spcPct val="110000"/>
              </a:lnSpc>
            </a:pPr>
            <a:r>
              <a:rPr lang="en-GB" dirty="0"/>
              <a:t>Maintenance of aerobic health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Better mental health</a:t>
            </a:r>
          </a:p>
          <a:p>
            <a:pPr>
              <a:lnSpc>
                <a:spcPct val="110000"/>
              </a:lnSpc>
            </a:pPr>
            <a:r>
              <a:rPr lang="en-GB" dirty="0"/>
              <a:t>Improved self esteem</a:t>
            </a:r>
          </a:p>
          <a:p>
            <a:pPr>
              <a:lnSpc>
                <a:spcPct val="110000"/>
              </a:lnSpc>
            </a:pPr>
            <a:r>
              <a:rPr lang="en-GB" dirty="0"/>
              <a:t>More confidence</a:t>
            </a:r>
          </a:p>
          <a:p>
            <a:pPr>
              <a:lnSpc>
                <a:spcPct val="110000"/>
              </a:lnSpc>
            </a:pPr>
            <a:r>
              <a:rPr lang="en-GB" dirty="0"/>
              <a:t>Improved cognitive/academic ability</a:t>
            </a:r>
          </a:p>
          <a:p>
            <a:pPr>
              <a:lnSpc>
                <a:spcPct val="110000"/>
              </a:lnSpc>
            </a:pPr>
            <a:r>
              <a:rPr lang="en-GB" dirty="0"/>
              <a:t>Reduced </a:t>
            </a:r>
            <a:r>
              <a:rPr lang="en-GB" dirty="0" smtClean="0"/>
              <a:t>stress</a:t>
            </a:r>
            <a:endParaRPr lang="en-GB" dirty="0"/>
          </a:p>
          <a:p>
            <a:pPr marL="0" indent="0">
              <a:lnSpc>
                <a:spcPct val="110000"/>
              </a:lnSpc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2975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A0101"/>
                </a:solidFill>
              </a:rPr>
              <a:t>Health</a:t>
            </a:r>
            <a:endParaRPr lang="en-US" dirty="0">
              <a:solidFill>
                <a:srgbClr val="AA010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4402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b="1" dirty="0" smtClean="0"/>
              <a:t>Instructor role: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Help meet NHS guidelines on activity that promotes health: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GB" b="1" dirty="0" smtClean="0"/>
              <a:t>0-5 </a:t>
            </a:r>
            <a:r>
              <a:rPr lang="en-GB" b="1" dirty="0" err="1" smtClean="0"/>
              <a:t>yrs</a:t>
            </a:r>
            <a:endParaRPr lang="en-GB" b="1" dirty="0" smtClean="0"/>
          </a:p>
          <a:p>
            <a:pPr marL="457200" lvl="1" indent="0">
              <a:lnSpc>
                <a:spcPct val="110000"/>
              </a:lnSpc>
              <a:buNone/>
            </a:pPr>
            <a:r>
              <a:rPr lang="en-GB" dirty="0" smtClean="0"/>
              <a:t>Contribute towards children being physically active every day for 180 minutes </a:t>
            </a:r>
            <a:r>
              <a:rPr lang="mr-IN" dirty="0" smtClean="0"/>
              <a:t>–</a:t>
            </a:r>
            <a:r>
              <a:rPr lang="en-GB" dirty="0" smtClean="0"/>
              <a:t> it is important for the healthy growth and development of babies, toddlers and pre-schoolers. For this age group, activity of any intensity should be encouraged, including light activity and more energetic physical activity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GB" b="1" dirty="0"/>
              <a:t>5</a:t>
            </a:r>
            <a:r>
              <a:rPr lang="en-GB" b="1" dirty="0" smtClean="0"/>
              <a:t>-18 </a:t>
            </a:r>
            <a:r>
              <a:rPr lang="en-GB" b="1" dirty="0" err="1" smtClean="0"/>
              <a:t>yrs</a:t>
            </a:r>
            <a:endParaRPr lang="en-GB" b="1" dirty="0" smtClean="0"/>
          </a:p>
          <a:p>
            <a:pPr marL="457200" lvl="1" indent="0">
              <a:lnSpc>
                <a:spcPct val="110000"/>
              </a:lnSpc>
              <a:buNone/>
            </a:pPr>
            <a:r>
              <a:rPr lang="en-GB" dirty="0" smtClean="0"/>
              <a:t>Help young people to do 3 types of physical activity each week: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Aerobic exercise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Exercise to strengthen their bones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Exercise to strengthen their muscles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GB" dirty="0" smtClean="0"/>
              <a:t>This should be composed of: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At least 60 minutes of physical activity every day of a moderate to vigorous intensity</a:t>
            </a:r>
          </a:p>
          <a:p>
            <a:pPr lvl="1">
              <a:lnSpc>
                <a:spcPct val="110000"/>
              </a:lnSpc>
            </a:pPr>
            <a:r>
              <a:rPr lang="en-GB" dirty="0" smtClean="0"/>
              <a:t>On 3 days a week, these activities should include exercises for strong muscles and bones such as swinging on playground equipment, hopping, skipping and sports such as gymnastics or tennis</a:t>
            </a:r>
          </a:p>
        </p:txBody>
      </p:sp>
    </p:spTree>
    <p:extLst>
      <p:ext uri="{BB962C8B-B14F-4D97-AF65-F5344CB8AC3E}">
        <p14:creationId xmlns:p14="http://schemas.microsoft.com/office/powerpoint/2010/main" val="2358627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A0101"/>
                </a:solidFill>
              </a:rPr>
              <a:t>Improved sporting performance</a:t>
            </a:r>
            <a:endParaRPr lang="en-US" dirty="0">
              <a:solidFill>
                <a:srgbClr val="AA010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255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It generally takes 8-12 years (10,000 hours) of training and preparation for a talented performer to reach the highest levels. It is therefore important to optimise ‘practice/training’ time to teach valuable skills efficiently.</a:t>
            </a:r>
            <a:r>
              <a:rPr lang="en-GB" dirty="0"/>
              <a:t> </a:t>
            </a:r>
            <a:r>
              <a:rPr lang="en-GB" dirty="0" smtClean="0"/>
              <a:t>A long-term approach to child development is essential </a:t>
            </a:r>
            <a:r>
              <a:rPr lang="mr-IN" dirty="0" smtClean="0"/>
              <a:t>–</a:t>
            </a:r>
            <a:r>
              <a:rPr lang="en-GB" dirty="0" smtClean="0"/>
              <a:t> there are no shortcuts!</a:t>
            </a:r>
          </a:p>
          <a:p>
            <a:pPr marL="0" indent="0">
              <a:lnSpc>
                <a:spcPct val="100000"/>
              </a:lnSpc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buNone/>
            </a:pPr>
            <a:r>
              <a:rPr lang="en-GB" b="1" dirty="0" smtClean="0"/>
              <a:t>Instructor role: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Input constructive hours into a child’s sporting progression </a:t>
            </a:r>
            <a:r>
              <a:rPr lang="mr-IN" dirty="0" smtClean="0"/>
              <a:t>–</a:t>
            </a:r>
            <a:r>
              <a:rPr lang="en-GB" dirty="0" smtClean="0"/>
              <a:t> don’t just be a ‘babysitter!’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Liaise with other sporting coaches and parents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Be a role model</a:t>
            </a:r>
          </a:p>
          <a:p>
            <a:pPr>
              <a:lnSpc>
                <a:spcPct val="100000"/>
              </a:lnSpc>
            </a:pPr>
            <a:r>
              <a:rPr lang="en-GB" dirty="0" smtClean="0"/>
              <a:t>DO NOT undo good work!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87120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A0101"/>
                </a:solidFill>
              </a:rPr>
              <a:t>Lifelong participation</a:t>
            </a:r>
            <a:endParaRPr lang="en-US" dirty="0">
              <a:solidFill>
                <a:srgbClr val="AA010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Helping to mould behaviour/habits to incorporate physical activity will help children to maintain their fitness and health into adulthood.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Instructor role:</a:t>
            </a:r>
          </a:p>
          <a:p>
            <a:r>
              <a:rPr lang="en-GB" dirty="0" smtClean="0"/>
              <a:t>Create a supportive, social environment (can include friends, family, instructors)</a:t>
            </a:r>
          </a:p>
          <a:p>
            <a:r>
              <a:rPr lang="en-GB" dirty="0" smtClean="0"/>
              <a:t>Promote fun</a:t>
            </a:r>
          </a:p>
          <a:p>
            <a:r>
              <a:rPr lang="en-GB" dirty="0" smtClean="0"/>
              <a:t>Educate about health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19136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A0101"/>
                </a:solidFill>
              </a:rPr>
              <a:t>Lifelong participation</a:t>
            </a:r>
            <a:endParaRPr lang="en-US" dirty="0">
              <a:solidFill>
                <a:srgbClr val="AA010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Overcome </a:t>
            </a:r>
            <a:r>
              <a:rPr lang="en-GB" dirty="0" smtClean="0"/>
              <a:t>barriers</a:t>
            </a:r>
          </a:p>
          <a:p>
            <a:pPr lvl="1"/>
            <a:r>
              <a:rPr lang="en-GB" dirty="0" smtClean="0"/>
              <a:t>Belief that physique or coordination is not well suited to a sport</a:t>
            </a:r>
          </a:p>
          <a:p>
            <a:pPr lvl="1"/>
            <a:r>
              <a:rPr lang="en-GB" dirty="0" smtClean="0"/>
              <a:t>Shame and embarrassment</a:t>
            </a:r>
          </a:p>
          <a:p>
            <a:pPr lvl="1"/>
            <a:r>
              <a:rPr lang="en-GB" dirty="0" smtClean="0"/>
              <a:t>Frustration with complex or unclear rules</a:t>
            </a:r>
          </a:p>
          <a:p>
            <a:pPr lvl="1"/>
            <a:r>
              <a:rPr lang="en-GB" dirty="0" smtClean="0"/>
              <a:t>Boredom</a:t>
            </a:r>
          </a:p>
          <a:p>
            <a:pPr lvl="1"/>
            <a:r>
              <a:rPr lang="en-GB" dirty="0" smtClean="0"/>
              <a:t>Playing sport in bad weather and getting cold</a:t>
            </a:r>
          </a:p>
          <a:p>
            <a:pPr lvl="1"/>
            <a:r>
              <a:rPr lang="en-GB" dirty="0" smtClean="0"/>
              <a:t>Their friends are not participating</a:t>
            </a:r>
          </a:p>
          <a:p>
            <a:pPr lvl="1"/>
            <a:r>
              <a:rPr lang="en-GB" dirty="0" smtClean="0"/>
              <a:t>Being hit or kicked</a:t>
            </a:r>
          </a:p>
          <a:p>
            <a:pPr lvl="1"/>
            <a:r>
              <a:rPr lang="en-GB" dirty="0" smtClean="0"/>
              <a:t>Falling over</a:t>
            </a:r>
          </a:p>
          <a:p>
            <a:pPr lvl="1"/>
            <a:r>
              <a:rPr lang="en-GB" dirty="0" smtClean="0"/>
              <a:t>Getting too hot</a:t>
            </a:r>
          </a:p>
          <a:p>
            <a:pPr lvl="1"/>
            <a:r>
              <a:rPr lang="en-GB" dirty="0" smtClean="0"/>
              <a:t>Changing facilities</a:t>
            </a:r>
          </a:p>
          <a:p>
            <a:pPr lvl="1"/>
            <a:r>
              <a:rPr lang="en-GB" dirty="0" smtClean="0"/>
              <a:t>Authoritarian approach</a:t>
            </a:r>
          </a:p>
          <a:p>
            <a:pPr lvl="1"/>
            <a:r>
              <a:rPr lang="en-GB" dirty="0" smtClean="0"/>
              <a:t>Lack of choice</a:t>
            </a:r>
          </a:p>
          <a:p>
            <a:pPr lvl="1"/>
            <a:r>
              <a:rPr lang="en-GB" dirty="0" smtClean="0"/>
              <a:t>Time pressure</a:t>
            </a:r>
          </a:p>
          <a:p>
            <a:pPr lvl="1"/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25329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13566</TotalTime>
  <Words>599</Words>
  <Application>Microsoft Macintosh PowerPoint</Application>
  <PresentationFormat>Custom</PresentationFormat>
  <Paragraphs>98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Role of the Children’s Fitness Instructor</vt:lpstr>
      <vt:lpstr>4 outcomes of being a kid’s fitness specialist</vt:lpstr>
      <vt:lpstr>Physical literacy</vt:lpstr>
      <vt:lpstr>Health</vt:lpstr>
      <vt:lpstr>Health</vt:lpstr>
      <vt:lpstr>Improved sporting performance</vt:lpstr>
      <vt:lpstr>Lifelong participation</vt:lpstr>
      <vt:lpstr>Lifelong participation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HIIT: the in’s and out’s</dc:title>
  <dc:creator>Nigel Anderson</dc:creator>
  <cp:lastModifiedBy>Paul Bailey</cp:lastModifiedBy>
  <cp:revision>209</cp:revision>
  <dcterms:created xsi:type="dcterms:W3CDTF">2018-09-02T18:38:42Z</dcterms:created>
  <dcterms:modified xsi:type="dcterms:W3CDTF">2020-10-12T14:57:21Z</dcterms:modified>
</cp:coreProperties>
</file>