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60" r:id="rId3"/>
    <p:sldId id="418" r:id="rId4"/>
    <p:sldId id="407" r:id="rId5"/>
    <p:sldId id="408" r:id="rId6"/>
    <p:sldId id="420" r:id="rId7"/>
    <p:sldId id="389" r:id="rId8"/>
    <p:sldId id="390" r:id="rId9"/>
    <p:sldId id="412" r:id="rId10"/>
    <p:sldId id="413" r:id="rId11"/>
    <p:sldId id="414" r:id="rId12"/>
    <p:sldId id="415" r:id="rId13"/>
    <p:sldId id="417" r:id="rId14"/>
    <p:sldId id="428" r:id="rId15"/>
    <p:sldId id="409" r:id="rId16"/>
    <p:sldId id="440" r:id="rId17"/>
    <p:sldId id="419" r:id="rId18"/>
    <p:sldId id="429" r:id="rId19"/>
    <p:sldId id="411" r:id="rId20"/>
    <p:sldId id="430" r:id="rId21"/>
    <p:sldId id="432" r:id="rId22"/>
    <p:sldId id="433" r:id="rId23"/>
    <p:sldId id="434" r:id="rId24"/>
    <p:sldId id="435" r:id="rId25"/>
    <p:sldId id="436" r:id="rId26"/>
    <p:sldId id="437" r:id="rId27"/>
    <p:sldId id="438" r:id="rId28"/>
    <p:sldId id="439" r:id="rId29"/>
    <p:sldId id="431" r:id="rId30"/>
    <p:sldId id="416" r:id="rId31"/>
    <p:sldId id="376"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ED2D3"/>
    <a:srgbClr val="9A1F18"/>
    <a:srgbClr val="02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428" autoAdjust="0"/>
    <p:restoredTop sz="94660"/>
  </p:normalViewPr>
  <p:slideViewPr>
    <p:cSldViewPr snapToGrid="0">
      <p:cViewPr varScale="1">
        <p:scale>
          <a:sx n="160" d="100"/>
          <a:sy n="160" d="100"/>
        </p:scale>
        <p:origin x="576" y="18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236BC6F-158E-44EA-9DDA-FF004F5647BD}"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4790AD80-F0D4-48FD-910D-C09B679ED115}">
      <dgm:prSet/>
      <dgm:spPr>
        <a:solidFill>
          <a:srgbClr val="EED2D3"/>
        </a:solidFill>
      </dgm:spPr>
      <dgm:t>
        <a:bodyPr/>
        <a:lstStyle/>
        <a:p>
          <a:r>
            <a:rPr lang="en-GB" dirty="0">
              <a:solidFill>
                <a:schemeClr val="tx1"/>
              </a:solidFill>
            </a:rPr>
            <a:t>Infancy 0-2 </a:t>
          </a:r>
          <a:r>
            <a:rPr lang="en-GB" dirty="0" err="1">
              <a:solidFill>
                <a:schemeClr val="tx1"/>
              </a:solidFill>
            </a:rPr>
            <a:t>yrs</a:t>
          </a:r>
          <a:endParaRPr lang="en-US" dirty="0">
            <a:solidFill>
              <a:schemeClr val="tx1"/>
            </a:solidFill>
          </a:endParaRPr>
        </a:p>
      </dgm:t>
    </dgm:pt>
    <dgm:pt modelId="{D42CA076-CAA9-4A80-8D97-722AB173A249}" type="parTrans" cxnId="{92554FD9-044D-489B-9D6D-45B001CAAB6D}">
      <dgm:prSet/>
      <dgm:spPr/>
      <dgm:t>
        <a:bodyPr/>
        <a:lstStyle/>
        <a:p>
          <a:endParaRPr lang="en-US"/>
        </a:p>
      </dgm:t>
    </dgm:pt>
    <dgm:pt modelId="{53786252-0802-46E2-AC25-63D655754F7D}" type="sibTrans" cxnId="{92554FD9-044D-489B-9D6D-45B001CAAB6D}">
      <dgm:prSet/>
      <dgm:spPr/>
      <dgm:t>
        <a:bodyPr/>
        <a:lstStyle/>
        <a:p>
          <a:endParaRPr lang="en-US"/>
        </a:p>
      </dgm:t>
    </dgm:pt>
    <dgm:pt modelId="{25F03B9D-2498-4288-994F-2F642EDC53A5}">
      <dgm:prSet/>
      <dgm:spPr>
        <a:solidFill>
          <a:srgbClr val="EED2D3"/>
        </a:solidFill>
      </dgm:spPr>
      <dgm:t>
        <a:bodyPr/>
        <a:lstStyle/>
        <a:p>
          <a:r>
            <a:rPr lang="en-GB" dirty="0">
              <a:solidFill>
                <a:schemeClr val="tx1"/>
              </a:solidFill>
            </a:rPr>
            <a:t>Early childhood 3-8 </a:t>
          </a:r>
          <a:r>
            <a:rPr lang="en-GB" dirty="0" err="1">
              <a:solidFill>
                <a:schemeClr val="tx1"/>
              </a:solidFill>
            </a:rPr>
            <a:t>yrs</a:t>
          </a:r>
          <a:endParaRPr lang="en-US" dirty="0">
            <a:solidFill>
              <a:schemeClr val="tx1"/>
            </a:solidFill>
          </a:endParaRPr>
        </a:p>
      </dgm:t>
    </dgm:pt>
    <dgm:pt modelId="{73194D6C-1D4E-422E-9E54-1207CA08CCA7}" type="parTrans" cxnId="{3FDDFE36-6C7C-4504-AA98-36EFD51138BB}">
      <dgm:prSet/>
      <dgm:spPr/>
      <dgm:t>
        <a:bodyPr/>
        <a:lstStyle/>
        <a:p>
          <a:endParaRPr lang="en-US"/>
        </a:p>
      </dgm:t>
    </dgm:pt>
    <dgm:pt modelId="{4A9DB5F9-844F-43C5-B976-95BB1EDE3C85}" type="sibTrans" cxnId="{3FDDFE36-6C7C-4504-AA98-36EFD51138BB}">
      <dgm:prSet/>
      <dgm:spPr/>
      <dgm:t>
        <a:bodyPr/>
        <a:lstStyle/>
        <a:p>
          <a:endParaRPr lang="en-US"/>
        </a:p>
      </dgm:t>
    </dgm:pt>
    <dgm:pt modelId="{6DE4C2D2-0F14-4CEF-AAAC-611602DE9DC9}">
      <dgm:prSet/>
      <dgm:spPr>
        <a:solidFill>
          <a:srgbClr val="EED2D3"/>
        </a:solidFill>
      </dgm:spPr>
      <dgm:t>
        <a:bodyPr/>
        <a:lstStyle/>
        <a:p>
          <a:r>
            <a:rPr lang="en-GB" dirty="0">
              <a:solidFill>
                <a:schemeClr val="tx1"/>
              </a:solidFill>
            </a:rPr>
            <a:t>Adolescence 9-18 </a:t>
          </a:r>
          <a:r>
            <a:rPr lang="en-GB" dirty="0" err="1">
              <a:solidFill>
                <a:schemeClr val="tx1"/>
              </a:solidFill>
            </a:rPr>
            <a:t>yrs</a:t>
          </a:r>
          <a:endParaRPr lang="en-US" dirty="0">
            <a:solidFill>
              <a:schemeClr val="tx1"/>
            </a:solidFill>
          </a:endParaRPr>
        </a:p>
      </dgm:t>
    </dgm:pt>
    <dgm:pt modelId="{851FD896-FAEB-4A9C-AD11-7600928348D1}" type="parTrans" cxnId="{A95DA0EA-7758-4872-9116-6BD75318F8FA}">
      <dgm:prSet/>
      <dgm:spPr/>
      <dgm:t>
        <a:bodyPr/>
        <a:lstStyle/>
        <a:p>
          <a:endParaRPr lang="en-US"/>
        </a:p>
      </dgm:t>
    </dgm:pt>
    <dgm:pt modelId="{9FE41CD7-F210-47CC-84D0-83F661C85D9F}" type="sibTrans" cxnId="{A95DA0EA-7758-4872-9116-6BD75318F8FA}">
      <dgm:prSet/>
      <dgm:spPr/>
      <dgm:t>
        <a:bodyPr/>
        <a:lstStyle/>
        <a:p>
          <a:endParaRPr lang="en-US"/>
        </a:p>
      </dgm:t>
    </dgm:pt>
    <dgm:pt modelId="{831C1A8B-55B2-4687-9A02-F3133A3ECC3C}">
      <dgm:prSet/>
      <dgm:spPr>
        <a:solidFill>
          <a:srgbClr val="EED2D3"/>
        </a:solidFill>
      </dgm:spPr>
      <dgm:t>
        <a:bodyPr/>
        <a:lstStyle/>
        <a:p>
          <a:r>
            <a:rPr lang="en-GB" dirty="0">
              <a:solidFill>
                <a:schemeClr val="tx1"/>
              </a:solidFill>
            </a:rPr>
            <a:t>Adulthood 19-45 </a:t>
          </a:r>
          <a:r>
            <a:rPr lang="en-GB" dirty="0" err="1">
              <a:solidFill>
                <a:schemeClr val="tx1"/>
              </a:solidFill>
            </a:rPr>
            <a:t>yrs</a:t>
          </a:r>
          <a:endParaRPr lang="en-US" dirty="0">
            <a:solidFill>
              <a:schemeClr val="tx1"/>
            </a:solidFill>
          </a:endParaRPr>
        </a:p>
      </dgm:t>
    </dgm:pt>
    <dgm:pt modelId="{AB2E70AD-CB0D-4504-9A0F-E852CB3B8671}" type="parTrans" cxnId="{13FE2D19-FCBA-4ADE-9130-EEA2C08FBAFA}">
      <dgm:prSet/>
      <dgm:spPr/>
      <dgm:t>
        <a:bodyPr/>
        <a:lstStyle/>
        <a:p>
          <a:endParaRPr lang="en-US"/>
        </a:p>
      </dgm:t>
    </dgm:pt>
    <dgm:pt modelId="{D264D281-8856-4E0C-8944-0E1DA9E94A6F}" type="sibTrans" cxnId="{13FE2D19-FCBA-4ADE-9130-EEA2C08FBAFA}">
      <dgm:prSet/>
      <dgm:spPr/>
      <dgm:t>
        <a:bodyPr/>
        <a:lstStyle/>
        <a:p>
          <a:endParaRPr lang="en-US"/>
        </a:p>
      </dgm:t>
    </dgm:pt>
    <dgm:pt modelId="{140C60EA-CCAB-4114-BDF7-AC252D34F5F5}">
      <dgm:prSet/>
      <dgm:spPr>
        <a:solidFill>
          <a:srgbClr val="EED2D3"/>
        </a:solidFill>
      </dgm:spPr>
      <dgm:t>
        <a:bodyPr/>
        <a:lstStyle/>
        <a:p>
          <a:r>
            <a:rPr lang="en-GB" dirty="0">
              <a:solidFill>
                <a:schemeClr val="tx1"/>
              </a:solidFill>
            </a:rPr>
            <a:t>Middle adulthood 45-65 </a:t>
          </a:r>
          <a:r>
            <a:rPr lang="en-GB" dirty="0" err="1">
              <a:solidFill>
                <a:schemeClr val="tx1"/>
              </a:solidFill>
            </a:rPr>
            <a:t>yrs</a:t>
          </a:r>
          <a:endParaRPr lang="en-US" dirty="0">
            <a:solidFill>
              <a:schemeClr val="tx1"/>
            </a:solidFill>
          </a:endParaRPr>
        </a:p>
      </dgm:t>
    </dgm:pt>
    <dgm:pt modelId="{46A970A5-0C32-44F8-B398-28532C85E637}" type="parTrans" cxnId="{7EC2E90B-4DF5-469E-81AE-161B93E0251D}">
      <dgm:prSet/>
      <dgm:spPr/>
      <dgm:t>
        <a:bodyPr/>
        <a:lstStyle/>
        <a:p>
          <a:endParaRPr lang="en-US"/>
        </a:p>
      </dgm:t>
    </dgm:pt>
    <dgm:pt modelId="{29CCC062-B633-4727-AFED-5D175EB9CD78}" type="sibTrans" cxnId="{7EC2E90B-4DF5-469E-81AE-161B93E0251D}">
      <dgm:prSet/>
      <dgm:spPr/>
      <dgm:t>
        <a:bodyPr/>
        <a:lstStyle/>
        <a:p>
          <a:endParaRPr lang="en-US"/>
        </a:p>
      </dgm:t>
    </dgm:pt>
    <dgm:pt modelId="{76F90D9D-4AA0-4A66-9195-F005509F6BE5}">
      <dgm:prSet/>
      <dgm:spPr>
        <a:solidFill>
          <a:srgbClr val="EED2D3"/>
        </a:solidFill>
      </dgm:spPr>
      <dgm:t>
        <a:bodyPr/>
        <a:lstStyle/>
        <a:p>
          <a:r>
            <a:rPr lang="en-GB" dirty="0">
              <a:solidFill>
                <a:schemeClr val="tx1"/>
              </a:solidFill>
            </a:rPr>
            <a:t>Later adulthood 65+ </a:t>
          </a:r>
          <a:r>
            <a:rPr lang="en-GB" dirty="0" err="1">
              <a:solidFill>
                <a:schemeClr val="tx1"/>
              </a:solidFill>
            </a:rPr>
            <a:t>yrs</a:t>
          </a:r>
          <a:endParaRPr lang="en-US" dirty="0">
            <a:solidFill>
              <a:schemeClr val="tx1"/>
            </a:solidFill>
          </a:endParaRPr>
        </a:p>
      </dgm:t>
    </dgm:pt>
    <dgm:pt modelId="{8DAC98A3-E62E-4500-BE28-272565F5FCDC}" type="parTrans" cxnId="{78962C55-ED38-4D26-8507-F70E6B309474}">
      <dgm:prSet/>
      <dgm:spPr/>
      <dgm:t>
        <a:bodyPr/>
        <a:lstStyle/>
        <a:p>
          <a:endParaRPr lang="en-US"/>
        </a:p>
      </dgm:t>
    </dgm:pt>
    <dgm:pt modelId="{913BA26B-9360-4A75-B07C-3FE0B11F49D7}" type="sibTrans" cxnId="{78962C55-ED38-4D26-8507-F70E6B309474}">
      <dgm:prSet/>
      <dgm:spPr/>
      <dgm:t>
        <a:bodyPr/>
        <a:lstStyle/>
        <a:p>
          <a:endParaRPr lang="en-US"/>
        </a:p>
      </dgm:t>
    </dgm:pt>
    <dgm:pt modelId="{D200204B-ABB5-4648-91EA-7EE34EA5EFD9}" type="pres">
      <dgm:prSet presAssocID="{5236BC6F-158E-44EA-9DDA-FF004F5647BD}" presName="linear" presStyleCnt="0">
        <dgm:presLayoutVars>
          <dgm:animLvl val="lvl"/>
          <dgm:resizeHandles val="exact"/>
        </dgm:presLayoutVars>
      </dgm:prSet>
      <dgm:spPr/>
    </dgm:pt>
    <dgm:pt modelId="{D603D2D0-5B62-EA47-A66A-31C5B26F8E45}" type="pres">
      <dgm:prSet presAssocID="{4790AD80-F0D4-48FD-910D-C09B679ED115}" presName="parentText" presStyleLbl="node1" presStyleIdx="0" presStyleCnt="6">
        <dgm:presLayoutVars>
          <dgm:chMax val="0"/>
          <dgm:bulletEnabled val="1"/>
        </dgm:presLayoutVars>
      </dgm:prSet>
      <dgm:spPr/>
    </dgm:pt>
    <dgm:pt modelId="{7D074992-C33F-5649-8FE8-52D4BE9C2154}" type="pres">
      <dgm:prSet presAssocID="{53786252-0802-46E2-AC25-63D655754F7D}" presName="spacer" presStyleCnt="0"/>
      <dgm:spPr/>
    </dgm:pt>
    <dgm:pt modelId="{77EEC811-B85F-A442-8794-B935744D3494}" type="pres">
      <dgm:prSet presAssocID="{25F03B9D-2498-4288-994F-2F642EDC53A5}" presName="parentText" presStyleLbl="node1" presStyleIdx="1" presStyleCnt="6">
        <dgm:presLayoutVars>
          <dgm:chMax val="0"/>
          <dgm:bulletEnabled val="1"/>
        </dgm:presLayoutVars>
      </dgm:prSet>
      <dgm:spPr/>
    </dgm:pt>
    <dgm:pt modelId="{DEA7818F-2007-3740-9FF5-4E0BDCB6DAF9}" type="pres">
      <dgm:prSet presAssocID="{4A9DB5F9-844F-43C5-B976-95BB1EDE3C85}" presName="spacer" presStyleCnt="0"/>
      <dgm:spPr/>
    </dgm:pt>
    <dgm:pt modelId="{EAAFE7F5-1D57-594B-8F12-8EBE730B3DF7}" type="pres">
      <dgm:prSet presAssocID="{6DE4C2D2-0F14-4CEF-AAAC-611602DE9DC9}" presName="parentText" presStyleLbl="node1" presStyleIdx="2" presStyleCnt="6">
        <dgm:presLayoutVars>
          <dgm:chMax val="0"/>
          <dgm:bulletEnabled val="1"/>
        </dgm:presLayoutVars>
      </dgm:prSet>
      <dgm:spPr/>
    </dgm:pt>
    <dgm:pt modelId="{03651FBB-FCA0-6C4A-9394-DA949B0CEB74}" type="pres">
      <dgm:prSet presAssocID="{9FE41CD7-F210-47CC-84D0-83F661C85D9F}" presName="spacer" presStyleCnt="0"/>
      <dgm:spPr/>
    </dgm:pt>
    <dgm:pt modelId="{08891865-BFB3-1445-9E50-46E7904BAD2A}" type="pres">
      <dgm:prSet presAssocID="{831C1A8B-55B2-4687-9A02-F3133A3ECC3C}" presName="parentText" presStyleLbl="node1" presStyleIdx="3" presStyleCnt="6">
        <dgm:presLayoutVars>
          <dgm:chMax val="0"/>
          <dgm:bulletEnabled val="1"/>
        </dgm:presLayoutVars>
      </dgm:prSet>
      <dgm:spPr/>
    </dgm:pt>
    <dgm:pt modelId="{B4DBB928-BDBF-6047-BD13-4330162E4F40}" type="pres">
      <dgm:prSet presAssocID="{D264D281-8856-4E0C-8944-0E1DA9E94A6F}" presName="spacer" presStyleCnt="0"/>
      <dgm:spPr/>
    </dgm:pt>
    <dgm:pt modelId="{6D3B41F8-238A-854F-A899-7CB1C3BB01FE}" type="pres">
      <dgm:prSet presAssocID="{140C60EA-CCAB-4114-BDF7-AC252D34F5F5}" presName="parentText" presStyleLbl="node1" presStyleIdx="4" presStyleCnt="6">
        <dgm:presLayoutVars>
          <dgm:chMax val="0"/>
          <dgm:bulletEnabled val="1"/>
        </dgm:presLayoutVars>
      </dgm:prSet>
      <dgm:spPr/>
    </dgm:pt>
    <dgm:pt modelId="{7E15B498-A0B6-0A45-B6C2-4698FABD3EA9}" type="pres">
      <dgm:prSet presAssocID="{29CCC062-B633-4727-AFED-5D175EB9CD78}" presName="spacer" presStyleCnt="0"/>
      <dgm:spPr/>
    </dgm:pt>
    <dgm:pt modelId="{E6C105A2-9573-A84D-8738-D7397C3ECD14}" type="pres">
      <dgm:prSet presAssocID="{76F90D9D-4AA0-4A66-9195-F005509F6BE5}" presName="parentText" presStyleLbl="node1" presStyleIdx="5" presStyleCnt="6">
        <dgm:presLayoutVars>
          <dgm:chMax val="0"/>
          <dgm:bulletEnabled val="1"/>
        </dgm:presLayoutVars>
      </dgm:prSet>
      <dgm:spPr/>
    </dgm:pt>
  </dgm:ptLst>
  <dgm:cxnLst>
    <dgm:cxn modelId="{7EC2E90B-4DF5-469E-81AE-161B93E0251D}" srcId="{5236BC6F-158E-44EA-9DDA-FF004F5647BD}" destId="{140C60EA-CCAB-4114-BDF7-AC252D34F5F5}" srcOrd="4" destOrd="0" parTransId="{46A970A5-0C32-44F8-B398-28532C85E637}" sibTransId="{29CCC062-B633-4727-AFED-5D175EB9CD78}"/>
    <dgm:cxn modelId="{13FE2D19-FCBA-4ADE-9130-EEA2C08FBAFA}" srcId="{5236BC6F-158E-44EA-9DDA-FF004F5647BD}" destId="{831C1A8B-55B2-4687-9A02-F3133A3ECC3C}" srcOrd="3" destOrd="0" parTransId="{AB2E70AD-CB0D-4504-9A0F-E852CB3B8671}" sibTransId="{D264D281-8856-4E0C-8944-0E1DA9E94A6F}"/>
    <dgm:cxn modelId="{A76F4426-5421-644A-8CE1-565FF520D501}" type="presOf" srcId="{5236BC6F-158E-44EA-9DDA-FF004F5647BD}" destId="{D200204B-ABB5-4648-91EA-7EE34EA5EFD9}" srcOrd="0" destOrd="0" presId="urn:microsoft.com/office/officeart/2005/8/layout/vList2"/>
    <dgm:cxn modelId="{79E7A932-53F8-384D-9B68-7186296EBE8C}" type="presOf" srcId="{6DE4C2D2-0F14-4CEF-AAAC-611602DE9DC9}" destId="{EAAFE7F5-1D57-594B-8F12-8EBE730B3DF7}" srcOrd="0" destOrd="0" presId="urn:microsoft.com/office/officeart/2005/8/layout/vList2"/>
    <dgm:cxn modelId="{3FDDFE36-6C7C-4504-AA98-36EFD51138BB}" srcId="{5236BC6F-158E-44EA-9DDA-FF004F5647BD}" destId="{25F03B9D-2498-4288-994F-2F642EDC53A5}" srcOrd="1" destOrd="0" parTransId="{73194D6C-1D4E-422E-9E54-1207CA08CCA7}" sibTransId="{4A9DB5F9-844F-43C5-B976-95BB1EDE3C85}"/>
    <dgm:cxn modelId="{D0069137-58E3-4245-83A6-CDB0B54A7AFA}" type="presOf" srcId="{76F90D9D-4AA0-4A66-9195-F005509F6BE5}" destId="{E6C105A2-9573-A84D-8738-D7397C3ECD14}" srcOrd="0" destOrd="0" presId="urn:microsoft.com/office/officeart/2005/8/layout/vList2"/>
    <dgm:cxn modelId="{78962C55-ED38-4D26-8507-F70E6B309474}" srcId="{5236BC6F-158E-44EA-9DDA-FF004F5647BD}" destId="{76F90D9D-4AA0-4A66-9195-F005509F6BE5}" srcOrd="5" destOrd="0" parTransId="{8DAC98A3-E62E-4500-BE28-272565F5FCDC}" sibTransId="{913BA26B-9360-4A75-B07C-3FE0B11F49D7}"/>
    <dgm:cxn modelId="{BCA66B5C-E3EC-024B-90FA-EC38FE65AD4E}" type="presOf" srcId="{25F03B9D-2498-4288-994F-2F642EDC53A5}" destId="{77EEC811-B85F-A442-8794-B935744D3494}" srcOrd="0" destOrd="0" presId="urn:microsoft.com/office/officeart/2005/8/layout/vList2"/>
    <dgm:cxn modelId="{7E09BE87-725A-7D4A-A0CD-F91A6EFFD8D4}" type="presOf" srcId="{831C1A8B-55B2-4687-9A02-F3133A3ECC3C}" destId="{08891865-BFB3-1445-9E50-46E7904BAD2A}" srcOrd="0" destOrd="0" presId="urn:microsoft.com/office/officeart/2005/8/layout/vList2"/>
    <dgm:cxn modelId="{24E022B5-D18C-0840-8910-00C76D76E5E9}" type="presOf" srcId="{4790AD80-F0D4-48FD-910D-C09B679ED115}" destId="{D603D2D0-5B62-EA47-A66A-31C5B26F8E45}" srcOrd="0" destOrd="0" presId="urn:microsoft.com/office/officeart/2005/8/layout/vList2"/>
    <dgm:cxn modelId="{477368B6-DB96-CB47-A1BF-D973496FC92A}" type="presOf" srcId="{140C60EA-CCAB-4114-BDF7-AC252D34F5F5}" destId="{6D3B41F8-238A-854F-A899-7CB1C3BB01FE}" srcOrd="0" destOrd="0" presId="urn:microsoft.com/office/officeart/2005/8/layout/vList2"/>
    <dgm:cxn modelId="{92554FD9-044D-489B-9D6D-45B001CAAB6D}" srcId="{5236BC6F-158E-44EA-9DDA-FF004F5647BD}" destId="{4790AD80-F0D4-48FD-910D-C09B679ED115}" srcOrd="0" destOrd="0" parTransId="{D42CA076-CAA9-4A80-8D97-722AB173A249}" sibTransId="{53786252-0802-46E2-AC25-63D655754F7D}"/>
    <dgm:cxn modelId="{A95DA0EA-7758-4872-9116-6BD75318F8FA}" srcId="{5236BC6F-158E-44EA-9DDA-FF004F5647BD}" destId="{6DE4C2D2-0F14-4CEF-AAAC-611602DE9DC9}" srcOrd="2" destOrd="0" parTransId="{851FD896-FAEB-4A9C-AD11-7600928348D1}" sibTransId="{9FE41CD7-F210-47CC-84D0-83F661C85D9F}"/>
    <dgm:cxn modelId="{CBAE7062-1FED-7243-9E66-39E52BFA745D}" type="presParOf" srcId="{D200204B-ABB5-4648-91EA-7EE34EA5EFD9}" destId="{D603D2D0-5B62-EA47-A66A-31C5B26F8E45}" srcOrd="0" destOrd="0" presId="urn:microsoft.com/office/officeart/2005/8/layout/vList2"/>
    <dgm:cxn modelId="{19758E8B-46C2-B142-8D89-AE3FFBB75BD7}" type="presParOf" srcId="{D200204B-ABB5-4648-91EA-7EE34EA5EFD9}" destId="{7D074992-C33F-5649-8FE8-52D4BE9C2154}" srcOrd="1" destOrd="0" presId="urn:microsoft.com/office/officeart/2005/8/layout/vList2"/>
    <dgm:cxn modelId="{AAD1F8E1-49A1-1642-9704-F61AE2308E9D}" type="presParOf" srcId="{D200204B-ABB5-4648-91EA-7EE34EA5EFD9}" destId="{77EEC811-B85F-A442-8794-B935744D3494}" srcOrd="2" destOrd="0" presId="urn:microsoft.com/office/officeart/2005/8/layout/vList2"/>
    <dgm:cxn modelId="{A3AF5A3E-08D1-CF40-A853-ABB1E4DE42B7}" type="presParOf" srcId="{D200204B-ABB5-4648-91EA-7EE34EA5EFD9}" destId="{DEA7818F-2007-3740-9FF5-4E0BDCB6DAF9}" srcOrd="3" destOrd="0" presId="urn:microsoft.com/office/officeart/2005/8/layout/vList2"/>
    <dgm:cxn modelId="{3CA7FD0C-A642-E345-B642-11156531AD17}" type="presParOf" srcId="{D200204B-ABB5-4648-91EA-7EE34EA5EFD9}" destId="{EAAFE7F5-1D57-594B-8F12-8EBE730B3DF7}" srcOrd="4" destOrd="0" presId="urn:microsoft.com/office/officeart/2005/8/layout/vList2"/>
    <dgm:cxn modelId="{0910EB72-0B7D-DE49-A3A8-537626DC7997}" type="presParOf" srcId="{D200204B-ABB5-4648-91EA-7EE34EA5EFD9}" destId="{03651FBB-FCA0-6C4A-9394-DA949B0CEB74}" srcOrd="5" destOrd="0" presId="urn:microsoft.com/office/officeart/2005/8/layout/vList2"/>
    <dgm:cxn modelId="{A9CD3902-7BA9-8C41-A4B5-7D1460532777}" type="presParOf" srcId="{D200204B-ABB5-4648-91EA-7EE34EA5EFD9}" destId="{08891865-BFB3-1445-9E50-46E7904BAD2A}" srcOrd="6" destOrd="0" presId="urn:microsoft.com/office/officeart/2005/8/layout/vList2"/>
    <dgm:cxn modelId="{6E4C0536-BEFB-3545-A605-5B1F89067FD4}" type="presParOf" srcId="{D200204B-ABB5-4648-91EA-7EE34EA5EFD9}" destId="{B4DBB928-BDBF-6047-BD13-4330162E4F40}" srcOrd="7" destOrd="0" presId="urn:microsoft.com/office/officeart/2005/8/layout/vList2"/>
    <dgm:cxn modelId="{BC1C204D-1B35-2E42-8D1A-71029604A863}" type="presParOf" srcId="{D200204B-ABB5-4648-91EA-7EE34EA5EFD9}" destId="{6D3B41F8-238A-854F-A899-7CB1C3BB01FE}" srcOrd="8" destOrd="0" presId="urn:microsoft.com/office/officeart/2005/8/layout/vList2"/>
    <dgm:cxn modelId="{4601D9E3-E39A-E14F-BD4C-33F7022F8A36}" type="presParOf" srcId="{D200204B-ABB5-4648-91EA-7EE34EA5EFD9}" destId="{7E15B498-A0B6-0A45-B6C2-4698FABD3EA9}" srcOrd="9" destOrd="0" presId="urn:microsoft.com/office/officeart/2005/8/layout/vList2"/>
    <dgm:cxn modelId="{5C5BCAF3-48CD-924E-874B-3CD934E8805D}" type="presParOf" srcId="{D200204B-ABB5-4648-91EA-7EE34EA5EFD9}" destId="{E6C105A2-9573-A84D-8738-D7397C3ECD14}" srcOrd="1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03D2D0-5B62-EA47-A66A-31C5B26F8E45}">
      <dsp:nvSpPr>
        <dsp:cNvPr id="0" name=""/>
        <dsp:cNvSpPr/>
      </dsp:nvSpPr>
      <dsp:spPr>
        <a:xfrm>
          <a:off x="0" y="38484"/>
          <a:ext cx="10515600" cy="647595"/>
        </a:xfrm>
        <a:prstGeom prst="roundRect">
          <a:avLst/>
        </a:prstGeom>
        <a:solidFill>
          <a:srgbClr val="EED2D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GB" sz="2700" kern="1200" dirty="0">
              <a:solidFill>
                <a:schemeClr val="tx1"/>
              </a:solidFill>
            </a:rPr>
            <a:t>Infancy 0-2 </a:t>
          </a:r>
          <a:r>
            <a:rPr lang="en-GB" sz="2700" kern="1200" dirty="0" err="1">
              <a:solidFill>
                <a:schemeClr val="tx1"/>
              </a:solidFill>
            </a:rPr>
            <a:t>yrs</a:t>
          </a:r>
          <a:endParaRPr lang="en-US" sz="2700" kern="1200" dirty="0">
            <a:solidFill>
              <a:schemeClr val="tx1"/>
            </a:solidFill>
          </a:endParaRPr>
        </a:p>
      </dsp:txBody>
      <dsp:txXfrm>
        <a:off x="31613" y="70097"/>
        <a:ext cx="10452374" cy="584369"/>
      </dsp:txXfrm>
    </dsp:sp>
    <dsp:sp modelId="{77EEC811-B85F-A442-8794-B935744D3494}">
      <dsp:nvSpPr>
        <dsp:cNvPr id="0" name=""/>
        <dsp:cNvSpPr/>
      </dsp:nvSpPr>
      <dsp:spPr>
        <a:xfrm>
          <a:off x="0" y="763839"/>
          <a:ext cx="10515600" cy="647595"/>
        </a:xfrm>
        <a:prstGeom prst="roundRect">
          <a:avLst/>
        </a:prstGeom>
        <a:solidFill>
          <a:srgbClr val="EED2D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GB" sz="2700" kern="1200" dirty="0">
              <a:solidFill>
                <a:schemeClr val="tx1"/>
              </a:solidFill>
            </a:rPr>
            <a:t>Early childhood 3-8 </a:t>
          </a:r>
          <a:r>
            <a:rPr lang="en-GB" sz="2700" kern="1200" dirty="0" err="1">
              <a:solidFill>
                <a:schemeClr val="tx1"/>
              </a:solidFill>
            </a:rPr>
            <a:t>yrs</a:t>
          </a:r>
          <a:endParaRPr lang="en-US" sz="2700" kern="1200" dirty="0">
            <a:solidFill>
              <a:schemeClr val="tx1"/>
            </a:solidFill>
          </a:endParaRPr>
        </a:p>
      </dsp:txBody>
      <dsp:txXfrm>
        <a:off x="31613" y="795452"/>
        <a:ext cx="10452374" cy="584369"/>
      </dsp:txXfrm>
    </dsp:sp>
    <dsp:sp modelId="{EAAFE7F5-1D57-594B-8F12-8EBE730B3DF7}">
      <dsp:nvSpPr>
        <dsp:cNvPr id="0" name=""/>
        <dsp:cNvSpPr/>
      </dsp:nvSpPr>
      <dsp:spPr>
        <a:xfrm>
          <a:off x="0" y="1489194"/>
          <a:ext cx="10515600" cy="647595"/>
        </a:xfrm>
        <a:prstGeom prst="roundRect">
          <a:avLst/>
        </a:prstGeom>
        <a:solidFill>
          <a:srgbClr val="EED2D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GB" sz="2700" kern="1200" dirty="0">
              <a:solidFill>
                <a:schemeClr val="tx1"/>
              </a:solidFill>
            </a:rPr>
            <a:t>Adolescence 9-18 </a:t>
          </a:r>
          <a:r>
            <a:rPr lang="en-GB" sz="2700" kern="1200" dirty="0" err="1">
              <a:solidFill>
                <a:schemeClr val="tx1"/>
              </a:solidFill>
            </a:rPr>
            <a:t>yrs</a:t>
          </a:r>
          <a:endParaRPr lang="en-US" sz="2700" kern="1200" dirty="0">
            <a:solidFill>
              <a:schemeClr val="tx1"/>
            </a:solidFill>
          </a:endParaRPr>
        </a:p>
      </dsp:txBody>
      <dsp:txXfrm>
        <a:off x="31613" y="1520807"/>
        <a:ext cx="10452374" cy="584369"/>
      </dsp:txXfrm>
    </dsp:sp>
    <dsp:sp modelId="{08891865-BFB3-1445-9E50-46E7904BAD2A}">
      <dsp:nvSpPr>
        <dsp:cNvPr id="0" name=""/>
        <dsp:cNvSpPr/>
      </dsp:nvSpPr>
      <dsp:spPr>
        <a:xfrm>
          <a:off x="0" y="2214549"/>
          <a:ext cx="10515600" cy="647595"/>
        </a:xfrm>
        <a:prstGeom prst="roundRect">
          <a:avLst/>
        </a:prstGeom>
        <a:solidFill>
          <a:srgbClr val="EED2D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GB" sz="2700" kern="1200" dirty="0">
              <a:solidFill>
                <a:schemeClr val="tx1"/>
              </a:solidFill>
            </a:rPr>
            <a:t>Adulthood 19-45 </a:t>
          </a:r>
          <a:r>
            <a:rPr lang="en-GB" sz="2700" kern="1200" dirty="0" err="1">
              <a:solidFill>
                <a:schemeClr val="tx1"/>
              </a:solidFill>
            </a:rPr>
            <a:t>yrs</a:t>
          </a:r>
          <a:endParaRPr lang="en-US" sz="2700" kern="1200" dirty="0">
            <a:solidFill>
              <a:schemeClr val="tx1"/>
            </a:solidFill>
          </a:endParaRPr>
        </a:p>
      </dsp:txBody>
      <dsp:txXfrm>
        <a:off x="31613" y="2246162"/>
        <a:ext cx="10452374" cy="584369"/>
      </dsp:txXfrm>
    </dsp:sp>
    <dsp:sp modelId="{6D3B41F8-238A-854F-A899-7CB1C3BB01FE}">
      <dsp:nvSpPr>
        <dsp:cNvPr id="0" name=""/>
        <dsp:cNvSpPr/>
      </dsp:nvSpPr>
      <dsp:spPr>
        <a:xfrm>
          <a:off x="0" y="2939904"/>
          <a:ext cx="10515600" cy="647595"/>
        </a:xfrm>
        <a:prstGeom prst="roundRect">
          <a:avLst/>
        </a:prstGeom>
        <a:solidFill>
          <a:srgbClr val="EED2D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GB" sz="2700" kern="1200" dirty="0">
              <a:solidFill>
                <a:schemeClr val="tx1"/>
              </a:solidFill>
            </a:rPr>
            <a:t>Middle adulthood 45-65 </a:t>
          </a:r>
          <a:r>
            <a:rPr lang="en-GB" sz="2700" kern="1200" dirty="0" err="1">
              <a:solidFill>
                <a:schemeClr val="tx1"/>
              </a:solidFill>
            </a:rPr>
            <a:t>yrs</a:t>
          </a:r>
          <a:endParaRPr lang="en-US" sz="2700" kern="1200" dirty="0">
            <a:solidFill>
              <a:schemeClr val="tx1"/>
            </a:solidFill>
          </a:endParaRPr>
        </a:p>
      </dsp:txBody>
      <dsp:txXfrm>
        <a:off x="31613" y="2971517"/>
        <a:ext cx="10452374" cy="584369"/>
      </dsp:txXfrm>
    </dsp:sp>
    <dsp:sp modelId="{E6C105A2-9573-A84D-8738-D7397C3ECD14}">
      <dsp:nvSpPr>
        <dsp:cNvPr id="0" name=""/>
        <dsp:cNvSpPr/>
      </dsp:nvSpPr>
      <dsp:spPr>
        <a:xfrm>
          <a:off x="0" y="3665259"/>
          <a:ext cx="10515600" cy="647595"/>
        </a:xfrm>
        <a:prstGeom prst="roundRect">
          <a:avLst/>
        </a:prstGeom>
        <a:solidFill>
          <a:srgbClr val="EED2D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GB" sz="2700" kern="1200" dirty="0">
              <a:solidFill>
                <a:schemeClr val="tx1"/>
              </a:solidFill>
            </a:rPr>
            <a:t>Later adulthood 65+ </a:t>
          </a:r>
          <a:r>
            <a:rPr lang="en-GB" sz="2700" kern="1200" dirty="0" err="1">
              <a:solidFill>
                <a:schemeClr val="tx1"/>
              </a:solidFill>
            </a:rPr>
            <a:t>yrs</a:t>
          </a:r>
          <a:endParaRPr lang="en-US" sz="2700" kern="1200" dirty="0">
            <a:solidFill>
              <a:schemeClr val="tx1"/>
            </a:solidFill>
          </a:endParaRPr>
        </a:p>
      </dsp:txBody>
      <dsp:txXfrm>
        <a:off x="31613" y="3696872"/>
        <a:ext cx="10452374" cy="584369"/>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BF5A227D-554C-4F85-A6E7-78EC803AA4FC}" type="datetimeFigureOut">
              <a:rPr lang="en-GB" smtClean="0"/>
              <a:t>31/01/2023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D212203-A6A9-4E17-BD0F-95AEE14DEFC8}" type="slidenum">
              <a:rPr lang="en-GB" smtClean="0"/>
              <a:t>‹#›</a:t>
            </a:fld>
            <a:endParaRPr lang="en-GB"/>
          </a:p>
        </p:txBody>
      </p:sp>
    </p:spTree>
    <p:extLst>
      <p:ext uri="{BB962C8B-B14F-4D97-AF65-F5344CB8AC3E}">
        <p14:creationId xmlns:p14="http://schemas.microsoft.com/office/powerpoint/2010/main" val="36949393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F5A227D-554C-4F85-A6E7-78EC803AA4FC}" type="datetimeFigureOut">
              <a:rPr lang="en-GB" smtClean="0"/>
              <a:t>31/01/2023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D212203-A6A9-4E17-BD0F-95AEE14DEFC8}" type="slidenum">
              <a:rPr lang="en-GB" smtClean="0"/>
              <a:t>‹#›</a:t>
            </a:fld>
            <a:endParaRPr lang="en-GB"/>
          </a:p>
        </p:txBody>
      </p:sp>
    </p:spTree>
    <p:extLst>
      <p:ext uri="{BB962C8B-B14F-4D97-AF65-F5344CB8AC3E}">
        <p14:creationId xmlns:p14="http://schemas.microsoft.com/office/powerpoint/2010/main" val="29644625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F5A227D-554C-4F85-A6E7-78EC803AA4FC}" type="datetimeFigureOut">
              <a:rPr lang="en-GB" smtClean="0"/>
              <a:t>31/01/2023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D212203-A6A9-4E17-BD0F-95AEE14DEFC8}" type="slidenum">
              <a:rPr lang="en-GB" smtClean="0"/>
              <a:t>‹#›</a:t>
            </a:fld>
            <a:endParaRPr lang="en-GB"/>
          </a:p>
        </p:txBody>
      </p:sp>
    </p:spTree>
    <p:extLst>
      <p:ext uri="{BB962C8B-B14F-4D97-AF65-F5344CB8AC3E}">
        <p14:creationId xmlns:p14="http://schemas.microsoft.com/office/powerpoint/2010/main" val="12439643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F5A227D-554C-4F85-A6E7-78EC803AA4FC}" type="datetimeFigureOut">
              <a:rPr lang="en-GB" smtClean="0"/>
              <a:t>31/01/2023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D212203-A6A9-4E17-BD0F-95AEE14DEFC8}" type="slidenum">
              <a:rPr lang="en-GB" smtClean="0"/>
              <a:t>‹#›</a:t>
            </a:fld>
            <a:endParaRPr lang="en-GB"/>
          </a:p>
        </p:txBody>
      </p:sp>
    </p:spTree>
    <p:extLst>
      <p:ext uri="{BB962C8B-B14F-4D97-AF65-F5344CB8AC3E}">
        <p14:creationId xmlns:p14="http://schemas.microsoft.com/office/powerpoint/2010/main" val="7109882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F5A227D-554C-4F85-A6E7-78EC803AA4FC}" type="datetimeFigureOut">
              <a:rPr lang="en-GB" smtClean="0"/>
              <a:t>31/01/2023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D212203-A6A9-4E17-BD0F-95AEE14DEFC8}" type="slidenum">
              <a:rPr lang="en-GB" smtClean="0"/>
              <a:t>‹#›</a:t>
            </a:fld>
            <a:endParaRPr lang="en-GB"/>
          </a:p>
        </p:txBody>
      </p:sp>
    </p:spTree>
    <p:extLst>
      <p:ext uri="{BB962C8B-B14F-4D97-AF65-F5344CB8AC3E}">
        <p14:creationId xmlns:p14="http://schemas.microsoft.com/office/powerpoint/2010/main" val="35174931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BF5A227D-554C-4F85-A6E7-78EC803AA4FC}" type="datetimeFigureOut">
              <a:rPr lang="en-GB" smtClean="0"/>
              <a:t>31/01/2023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D212203-A6A9-4E17-BD0F-95AEE14DEFC8}" type="slidenum">
              <a:rPr lang="en-GB" smtClean="0"/>
              <a:t>‹#›</a:t>
            </a:fld>
            <a:endParaRPr lang="en-GB"/>
          </a:p>
        </p:txBody>
      </p:sp>
    </p:spTree>
    <p:extLst>
      <p:ext uri="{BB962C8B-B14F-4D97-AF65-F5344CB8AC3E}">
        <p14:creationId xmlns:p14="http://schemas.microsoft.com/office/powerpoint/2010/main" val="6443215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BF5A227D-554C-4F85-A6E7-78EC803AA4FC}" type="datetimeFigureOut">
              <a:rPr lang="en-GB" smtClean="0"/>
              <a:t>31/01/2023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D212203-A6A9-4E17-BD0F-95AEE14DEFC8}" type="slidenum">
              <a:rPr lang="en-GB" smtClean="0"/>
              <a:t>‹#›</a:t>
            </a:fld>
            <a:endParaRPr lang="en-GB"/>
          </a:p>
        </p:txBody>
      </p:sp>
    </p:spTree>
    <p:extLst>
      <p:ext uri="{BB962C8B-B14F-4D97-AF65-F5344CB8AC3E}">
        <p14:creationId xmlns:p14="http://schemas.microsoft.com/office/powerpoint/2010/main" val="1778536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BF5A227D-554C-4F85-A6E7-78EC803AA4FC}" type="datetimeFigureOut">
              <a:rPr lang="en-GB" smtClean="0"/>
              <a:t>31/01/2023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D212203-A6A9-4E17-BD0F-95AEE14DEFC8}" type="slidenum">
              <a:rPr lang="en-GB" smtClean="0"/>
              <a:t>‹#›</a:t>
            </a:fld>
            <a:endParaRPr lang="en-GB"/>
          </a:p>
        </p:txBody>
      </p:sp>
    </p:spTree>
    <p:extLst>
      <p:ext uri="{BB962C8B-B14F-4D97-AF65-F5344CB8AC3E}">
        <p14:creationId xmlns:p14="http://schemas.microsoft.com/office/powerpoint/2010/main" val="6062199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5A227D-554C-4F85-A6E7-78EC803AA4FC}" type="datetimeFigureOut">
              <a:rPr lang="en-GB" smtClean="0"/>
              <a:t>31/01/2023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D212203-A6A9-4E17-BD0F-95AEE14DEFC8}" type="slidenum">
              <a:rPr lang="en-GB" smtClean="0"/>
              <a:t>‹#›</a:t>
            </a:fld>
            <a:endParaRPr lang="en-GB"/>
          </a:p>
        </p:txBody>
      </p:sp>
    </p:spTree>
    <p:extLst>
      <p:ext uri="{BB962C8B-B14F-4D97-AF65-F5344CB8AC3E}">
        <p14:creationId xmlns:p14="http://schemas.microsoft.com/office/powerpoint/2010/main" val="39536660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F5A227D-554C-4F85-A6E7-78EC803AA4FC}" type="datetimeFigureOut">
              <a:rPr lang="en-GB" smtClean="0"/>
              <a:t>31/01/2023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D212203-A6A9-4E17-BD0F-95AEE14DEFC8}" type="slidenum">
              <a:rPr lang="en-GB" smtClean="0"/>
              <a:t>‹#›</a:t>
            </a:fld>
            <a:endParaRPr lang="en-GB"/>
          </a:p>
        </p:txBody>
      </p:sp>
    </p:spTree>
    <p:extLst>
      <p:ext uri="{BB962C8B-B14F-4D97-AF65-F5344CB8AC3E}">
        <p14:creationId xmlns:p14="http://schemas.microsoft.com/office/powerpoint/2010/main" val="19593948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F5A227D-554C-4F85-A6E7-78EC803AA4FC}" type="datetimeFigureOut">
              <a:rPr lang="en-GB" smtClean="0"/>
              <a:t>31/01/2023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D212203-A6A9-4E17-BD0F-95AEE14DEFC8}" type="slidenum">
              <a:rPr lang="en-GB" smtClean="0"/>
              <a:t>‹#›</a:t>
            </a:fld>
            <a:endParaRPr lang="en-GB"/>
          </a:p>
        </p:txBody>
      </p:sp>
    </p:spTree>
    <p:extLst>
      <p:ext uri="{BB962C8B-B14F-4D97-AF65-F5344CB8AC3E}">
        <p14:creationId xmlns:p14="http://schemas.microsoft.com/office/powerpoint/2010/main" val="15542076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5A227D-554C-4F85-A6E7-78EC803AA4FC}" type="datetimeFigureOut">
              <a:rPr lang="en-GB" smtClean="0"/>
              <a:t>31/01/2023</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212203-A6A9-4E17-BD0F-95AEE14DEFC8}" type="slidenum">
              <a:rPr lang="en-GB" smtClean="0"/>
              <a:t>‹#›</a:t>
            </a:fld>
            <a:endParaRPr lang="en-GB"/>
          </a:p>
        </p:txBody>
      </p:sp>
    </p:spTree>
    <p:extLst>
      <p:ext uri="{BB962C8B-B14F-4D97-AF65-F5344CB8AC3E}">
        <p14:creationId xmlns:p14="http://schemas.microsoft.com/office/powerpoint/2010/main" val="38103890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apps.usask.ca/kin-growthutility/phv_ui.php"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18110" y="3849313"/>
            <a:ext cx="9144000" cy="1683980"/>
          </a:xfrm>
        </p:spPr>
        <p:txBody>
          <a:bodyPr>
            <a:normAutofit fontScale="90000"/>
          </a:bodyPr>
          <a:lstStyle/>
          <a:p>
            <a:r>
              <a:rPr lang="en-GB"/>
              <a:t>Development Stages of Children and Young </a:t>
            </a:r>
            <a:r>
              <a:rPr lang="en-GB" dirty="0"/>
              <a:t>P</a:t>
            </a:r>
            <a:r>
              <a:rPr lang="en-GB"/>
              <a:t>eople</a:t>
            </a:r>
            <a:endParaRPr lang="en-GB" dirty="0"/>
          </a:p>
        </p:txBody>
      </p:sp>
      <p:sp>
        <p:nvSpPr>
          <p:cNvPr id="3" name="Subtitle 2"/>
          <p:cNvSpPr>
            <a:spLocks noGrp="1"/>
          </p:cNvSpPr>
          <p:nvPr>
            <p:ph type="subTitle" idx="1"/>
          </p:nvPr>
        </p:nvSpPr>
        <p:spPr>
          <a:xfrm>
            <a:off x="3555631" y="6142038"/>
            <a:ext cx="5068957" cy="715962"/>
          </a:xfrm>
        </p:spPr>
        <p:txBody>
          <a:bodyPr>
            <a:normAutofit/>
          </a:bodyPr>
          <a:lstStyle/>
          <a:p>
            <a:r>
              <a:rPr lang="en-GB" dirty="0"/>
              <a:t>Paul Bailey </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97651" y="1977444"/>
            <a:ext cx="7487478" cy="1871869"/>
          </a:xfrm>
          <a:prstGeom prst="rect">
            <a:avLst/>
          </a:prstGeom>
        </p:spPr>
      </p:pic>
    </p:spTree>
    <p:extLst>
      <p:ext uri="{BB962C8B-B14F-4D97-AF65-F5344CB8AC3E}">
        <p14:creationId xmlns:p14="http://schemas.microsoft.com/office/powerpoint/2010/main" val="7268718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5388" y="353986"/>
            <a:ext cx="10515600" cy="1086626"/>
          </a:xfrm>
          <a:solidFill>
            <a:srgbClr val="EED2D3"/>
          </a:solidFill>
        </p:spPr>
        <p:txBody>
          <a:bodyPr/>
          <a:lstStyle/>
          <a:p>
            <a:r>
              <a:rPr lang="en-US" dirty="0">
                <a:solidFill>
                  <a:srgbClr val="9A1F18"/>
                </a:solidFill>
              </a:rPr>
              <a:t>Gross motor skills</a:t>
            </a:r>
          </a:p>
        </p:txBody>
      </p:sp>
      <p:sp>
        <p:nvSpPr>
          <p:cNvPr id="3" name="Content Placeholder 2"/>
          <p:cNvSpPr>
            <a:spLocks noGrp="1"/>
          </p:cNvSpPr>
          <p:nvPr>
            <p:ph idx="1"/>
          </p:nvPr>
        </p:nvSpPr>
        <p:spPr>
          <a:xfrm>
            <a:off x="609600" y="1600200"/>
            <a:ext cx="10972800" cy="5060275"/>
          </a:xfrm>
        </p:spPr>
        <p:txBody>
          <a:bodyPr>
            <a:normAutofit/>
          </a:bodyPr>
          <a:lstStyle/>
          <a:p>
            <a:pPr marL="0" indent="0" algn="l">
              <a:buNone/>
            </a:pPr>
            <a:r>
              <a:rPr lang="en-GB" sz="2000" b="0" i="0" dirty="0">
                <a:solidFill>
                  <a:srgbClr val="0B0C0C"/>
                </a:solidFill>
                <a:effectLst/>
              </a:rPr>
              <a:t>Gross motor skills are the skills that children develop using their whole body. You can see this from a baby’s earliest efforts to move and travel, to young children coordinating whole body movements. By using their whole bodies children become increasingly confident, agile and flexible.</a:t>
            </a:r>
          </a:p>
          <a:p>
            <a:pPr marL="0" indent="0" algn="l">
              <a:buNone/>
            </a:pPr>
            <a:r>
              <a:rPr lang="en-GB" sz="2000" b="0" i="0" dirty="0">
                <a:solidFill>
                  <a:srgbClr val="0B0C0C"/>
                </a:solidFill>
                <a:effectLst/>
              </a:rPr>
              <a:t>All children need to be confident in their gross motor skills and movements. For some children this confidence will come in smaller steps and take longer to achieve. Be patient, giving them time and space, and encouraging words. Take expert advice for children with physical and mobility additional needs. This may increase </a:t>
            </a:r>
            <a:r>
              <a:rPr lang="en-GB" sz="2000" b="0" i="0" dirty="0" err="1">
                <a:solidFill>
                  <a:srgbClr val="0B0C0C"/>
                </a:solidFill>
                <a:effectLst/>
              </a:rPr>
              <a:t>childrens</a:t>
            </a:r>
            <a:r>
              <a:rPr lang="en-GB" sz="2000" b="0" i="0" dirty="0">
                <a:solidFill>
                  <a:srgbClr val="0B0C0C"/>
                </a:solidFill>
                <a:effectLst/>
              </a:rPr>
              <a:t>’ development of muscular strength, ability to take well intentioned, safe risks and become increasingly well-coordinated.</a:t>
            </a:r>
          </a:p>
          <a:p>
            <a:pPr marL="0" indent="0" algn="l">
              <a:buNone/>
            </a:pPr>
            <a:r>
              <a:rPr lang="en-GB" sz="2000" b="0" i="0" dirty="0">
                <a:solidFill>
                  <a:srgbClr val="0B0C0C"/>
                </a:solidFill>
                <a:effectLst/>
              </a:rPr>
              <a:t>Gross motor skills affect wellbeing and give children opportunities to socialise in play. Confidence and coordination in gross motor skills are essential for children in developing their fine motor skills.</a:t>
            </a:r>
          </a:p>
          <a:p>
            <a:pPr marL="0" indent="0">
              <a:buNone/>
            </a:pPr>
            <a:endParaRPr lang="en-US" sz="3000" dirty="0"/>
          </a:p>
          <a:p>
            <a:pPr marL="0" indent="0">
              <a:buNone/>
            </a:pPr>
            <a:endParaRPr lang="en-US" sz="3400" dirty="0"/>
          </a:p>
          <a:p>
            <a:pPr marL="0" indent="0">
              <a:buNone/>
            </a:pPr>
            <a:endParaRPr lang="en-US" sz="3400" dirty="0"/>
          </a:p>
        </p:txBody>
      </p:sp>
    </p:spTree>
    <p:extLst>
      <p:ext uri="{BB962C8B-B14F-4D97-AF65-F5344CB8AC3E}">
        <p14:creationId xmlns:p14="http://schemas.microsoft.com/office/powerpoint/2010/main" val="27409467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5388" y="353985"/>
            <a:ext cx="10515600" cy="1008989"/>
          </a:xfrm>
          <a:solidFill>
            <a:srgbClr val="EED2D3"/>
          </a:solidFill>
        </p:spPr>
        <p:txBody>
          <a:bodyPr/>
          <a:lstStyle/>
          <a:p>
            <a:r>
              <a:rPr lang="en-US" dirty="0">
                <a:solidFill>
                  <a:srgbClr val="9A1F18"/>
                </a:solidFill>
              </a:rPr>
              <a:t>Fine motor skills</a:t>
            </a:r>
          </a:p>
        </p:txBody>
      </p:sp>
      <p:sp>
        <p:nvSpPr>
          <p:cNvPr id="3" name="Content Placeholder 2"/>
          <p:cNvSpPr>
            <a:spLocks noGrp="1"/>
          </p:cNvSpPr>
          <p:nvPr>
            <p:ph idx="1"/>
          </p:nvPr>
        </p:nvSpPr>
        <p:spPr>
          <a:xfrm>
            <a:off x="609600" y="1600200"/>
            <a:ext cx="10972800" cy="5060275"/>
          </a:xfrm>
        </p:spPr>
        <p:txBody>
          <a:bodyPr>
            <a:normAutofit/>
          </a:bodyPr>
          <a:lstStyle/>
          <a:p>
            <a:pPr marL="0" indent="0" algn="l">
              <a:lnSpc>
                <a:spcPct val="100000"/>
              </a:lnSpc>
              <a:buNone/>
            </a:pPr>
            <a:r>
              <a:rPr lang="en-GB" sz="1800" b="0" i="0" dirty="0">
                <a:solidFill>
                  <a:srgbClr val="0B0C0C"/>
                </a:solidFill>
                <a:effectLst/>
              </a:rPr>
              <a:t>Fine motor skills involve small muscles working with the brain and nervous system to control movements in areas such as the hands, fingers, lips, tongue and eyes. Developing fine motor skills helps children do things like eating, writing, manipulating objects and getting dressed.</a:t>
            </a:r>
          </a:p>
          <a:p>
            <a:pPr marL="0" indent="0" algn="l">
              <a:lnSpc>
                <a:spcPct val="100000"/>
              </a:lnSpc>
              <a:buNone/>
            </a:pPr>
            <a:r>
              <a:rPr lang="en-GB" sz="1800" b="0" i="0" dirty="0">
                <a:solidFill>
                  <a:srgbClr val="0B0C0C"/>
                </a:solidFill>
                <a:effectLst/>
              </a:rPr>
              <a:t>A baby uses their fingers and thumbs to pick things up. They will also feel and taste objects with their mouth and lips. An older child will use their fine motor skills for actions like pulling up a zip or using scissors to cut up paper. These important skills will contribute to a child’s development and independence across all areas of learning.</a:t>
            </a:r>
          </a:p>
          <a:p>
            <a:pPr marL="0" indent="0" algn="l">
              <a:lnSpc>
                <a:spcPct val="100000"/>
              </a:lnSpc>
              <a:buNone/>
            </a:pPr>
            <a:r>
              <a:rPr lang="en-GB" sz="1800" b="0" i="0" dirty="0">
                <a:solidFill>
                  <a:srgbClr val="0B0C0C"/>
                </a:solidFill>
                <a:effectLst/>
              </a:rPr>
              <a:t>Research shows that the development of fine motor skills depends on the development of </a:t>
            </a:r>
            <a:r>
              <a:rPr lang="en-GB" sz="1800" b="0" i="0" dirty="0">
                <a:effectLst/>
              </a:rPr>
              <a:t>gross motor skills and </a:t>
            </a:r>
            <a:r>
              <a:rPr lang="en-GB" sz="1800" b="0" i="0" dirty="0">
                <a:solidFill>
                  <a:srgbClr val="0B0C0C"/>
                </a:solidFill>
                <a:effectLst/>
              </a:rPr>
              <a:t>that a joined-up approach to physical development is important. Young children need many opportunities to develop fine motor skills alongside gross motor skills so they can become confident to explore the world around them.</a:t>
            </a:r>
          </a:p>
          <a:p>
            <a:pPr marL="0" indent="0" algn="l">
              <a:lnSpc>
                <a:spcPct val="100000"/>
              </a:lnSpc>
              <a:buNone/>
            </a:pPr>
            <a:r>
              <a:rPr lang="en-GB" sz="1800" b="0" i="0" dirty="0">
                <a:solidFill>
                  <a:srgbClr val="0B0C0C"/>
                </a:solidFill>
                <a:effectLst/>
              </a:rPr>
              <a:t>From a very young age, children are exploring different materials. With these materials a child will naturally start to make marks. Babies might use their whole bodies to make marks with mud, paint or cornflour in a tuff tray, or with food at mealtimes. A toddler might splash in a puddle and notice the prints they make.</a:t>
            </a:r>
          </a:p>
          <a:p>
            <a:pPr marL="0" indent="0" algn="l">
              <a:lnSpc>
                <a:spcPct val="100000"/>
              </a:lnSpc>
              <a:buNone/>
            </a:pPr>
            <a:r>
              <a:rPr lang="en-GB" sz="1800" b="0" i="0" dirty="0">
                <a:solidFill>
                  <a:srgbClr val="0B0C0C"/>
                </a:solidFill>
                <a:effectLst/>
              </a:rPr>
              <a:t>Mark making is an important experience for children because over time they can attribute meaning to their marks. Combined with a child’s developing dexterity, these marks become refined and deliberate, until the point at which the young child labels their marks, either as pictures or writing.</a:t>
            </a:r>
          </a:p>
          <a:p>
            <a:pPr marL="0" indent="0">
              <a:buNone/>
            </a:pPr>
            <a:endParaRPr lang="en-US" sz="3000" dirty="0"/>
          </a:p>
          <a:p>
            <a:pPr marL="0" indent="0">
              <a:buNone/>
            </a:pPr>
            <a:endParaRPr lang="en-US" sz="3400" dirty="0"/>
          </a:p>
          <a:p>
            <a:pPr marL="0" indent="0">
              <a:buNone/>
            </a:pPr>
            <a:endParaRPr lang="en-US" sz="3400" dirty="0"/>
          </a:p>
        </p:txBody>
      </p:sp>
    </p:spTree>
    <p:extLst>
      <p:ext uri="{BB962C8B-B14F-4D97-AF65-F5344CB8AC3E}">
        <p14:creationId xmlns:p14="http://schemas.microsoft.com/office/powerpoint/2010/main" val="34332383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5388" y="353986"/>
            <a:ext cx="10515600" cy="1043494"/>
          </a:xfrm>
          <a:solidFill>
            <a:srgbClr val="EED2D3"/>
          </a:solidFill>
        </p:spPr>
        <p:txBody>
          <a:bodyPr/>
          <a:lstStyle/>
          <a:p>
            <a:r>
              <a:rPr lang="en-US" dirty="0">
                <a:solidFill>
                  <a:srgbClr val="9A1F18"/>
                </a:solidFill>
              </a:rPr>
              <a:t>Physical and motor skill milestones</a:t>
            </a:r>
          </a:p>
        </p:txBody>
      </p:sp>
      <p:sp>
        <p:nvSpPr>
          <p:cNvPr id="3" name="Content Placeholder 2"/>
          <p:cNvSpPr>
            <a:spLocks noGrp="1"/>
          </p:cNvSpPr>
          <p:nvPr>
            <p:ph idx="1"/>
          </p:nvPr>
        </p:nvSpPr>
        <p:spPr>
          <a:xfrm>
            <a:off x="609600" y="1600200"/>
            <a:ext cx="10972800" cy="5060275"/>
          </a:xfrm>
        </p:spPr>
        <p:txBody>
          <a:bodyPr>
            <a:normAutofit/>
          </a:bodyPr>
          <a:lstStyle/>
          <a:p>
            <a:pPr marL="0" indent="0" algn="l">
              <a:lnSpc>
                <a:spcPct val="100000"/>
              </a:lnSpc>
              <a:buNone/>
            </a:pPr>
            <a:r>
              <a:rPr lang="en-GB" sz="1800" b="0" i="0" dirty="0">
                <a:solidFill>
                  <a:srgbClr val="0B0C0C"/>
                </a:solidFill>
                <a:effectLst/>
              </a:rPr>
              <a:t>Throughout our development there are movement milestones that are recommended. </a:t>
            </a:r>
            <a:endParaRPr lang="en-GB" sz="1800" dirty="0">
              <a:solidFill>
                <a:srgbClr val="0B0C0C"/>
              </a:solidFill>
            </a:endParaRPr>
          </a:p>
          <a:p>
            <a:pPr marL="0" indent="0" algn="l">
              <a:lnSpc>
                <a:spcPct val="100000"/>
              </a:lnSpc>
              <a:buNone/>
            </a:pPr>
            <a:r>
              <a:rPr lang="en-GB" sz="1800" dirty="0">
                <a:solidFill>
                  <a:srgbClr val="0B0C0C"/>
                </a:solidFill>
              </a:rPr>
              <a:t>General milestones may include:</a:t>
            </a:r>
          </a:p>
          <a:p>
            <a:pPr>
              <a:lnSpc>
                <a:spcPct val="100000"/>
              </a:lnSpc>
            </a:pPr>
            <a:r>
              <a:rPr lang="en-GB" sz="1800" dirty="0">
                <a:solidFill>
                  <a:srgbClr val="0B0C0C"/>
                </a:solidFill>
              </a:rPr>
              <a:t>Being able to rollover by 6 months</a:t>
            </a:r>
          </a:p>
          <a:p>
            <a:pPr>
              <a:lnSpc>
                <a:spcPct val="100000"/>
              </a:lnSpc>
            </a:pPr>
            <a:r>
              <a:rPr lang="en-GB" sz="1800" dirty="0">
                <a:solidFill>
                  <a:srgbClr val="0B0C0C"/>
                </a:solidFill>
              </a:rPr>
              <a:t>Sitting, crawling and walking by 18 months</a:t>
            </a:r>
          </a:p>
          <a:p>
            <a:pPr>
              <a:lnSpc>
                <a:spcPct val="100000"/>
              </a:lnSpc>
            </a:pPr>
            <a:r>
              <a:rPr lang="en-GB" sz="1800" dirty="0">
                <a:solidFill>
                  <a:srgbClr val="0B0C0C"/>
                </a:solidFill>
              </a:rPr>
              <a:t>Kicking a ball and being able to hop by 4 years</a:t>
            </a:r>
          </a:p>
          <a:p>
            <a:pPr>
              <a:lnSpc>
                <a:spcPct val="100000"/>
              </a:lnSpc>
            </a:pPr>
            <a:r>
              <a:rPr lang="en-GB" sz="1800" dirty="0">
                <a:solidFill>
                  <a:srgbClr val="0B0C0C"/>
                </a:solidFill>
              </a:rPr>
              <a:t>Able to skip and run lightly on toes by 6 years</a:t>
            </a:r>
          </a:p>
          <a:p>
            <a:pPr marL="0" indent="0">
              <a:lnSpc>
                <a:spcPct val="100000"/>
              </a:lnSpc>
              <a:buNone/>
            </a:pPr>
            <a:endParaRPr lang="en-GB" sz="1800" dirty="0">
              <a:solidFill>
                <a:srgbClr val="0B0C0C"/>
              </a:solidFill>
            </a:endParaRPr>
          </a:p>
          <a:p>
            <a:pPr marL="0" indent="0">
              <a:lnSpc>
                <a:spcPct val="100000"/>
              </a:lnSpc>
              <a:buNone/>
            </a:pPr>
            <a:r>
              <a:rPr lang="en-GB" sz="1800" dirty="0">
                <a:solidFill>
                  <a:srgbClr val="0B0C0C"/>
                </a:solidFill>
              </a:rPr>
              <a:t>As children get older, milestones will be specific to the child and their chosen activities. Most sports governing body’s have now analysed their own sport and produced a timeline of development required to make a world class athlete. An example of how one sport expects a child to develop is on the next slide.</a:t>
            </a:r>
            <a:endParaRPr lang="en-US" sz="3000" dirty="0"/>
          </a:p>
          <a:p>
            <a:pPr marL="0" indent="0">
              <a:buNone/>
            </a:pPr>
            <a:endParaRPr lang="en-US" sz="3400" dirty="0"/>
          </a:p>
          <a:p>
            <a:pPr marL="0" indent="0">
              <a:buNone/>
            </a:pPr>
            <a:endParaRPr lang="en-US" sz="3400" dirty="0"/>
          </a:p>
        </p:txBody>
      </p:sp>
    </p:spTree>
    <p:extLst>
      <p:ext uri="{BB962C8B-B14F-4D97-AF65-F5344CB8AC3E}">
        <p14:creationId xmlns:p14="http://schemas.microsoft.com/office/powerpoint/2010/main" val="23124237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5388" y="353986"/>
            <a:ext cx="10515600" cy="1112506"/>
          </a:xfrm>
          <a:solidFill>
            <a:srgbClr val="EED2D3"/>
          </a:solidFill>
        </p:spPr>
        <p:txBody>
          <a:bodyPr/>
          <a:lstStyle/>
          <a:p>
            <a:r>
              <a:rPr lang="en-US" dirty="0">
                <a:solidFill>
                  <a:srgbClr val="9A1F18"/>
                </a:solidFill>
              </a:rPr>
              <a:t>BMX physical and motor skill milestones</a:t>
            </a:r>
          </a:p>
        </p:txBody>
      </p:sp>
      <p:sp>
        <p:nvSpPr>
          <p:cNvPr id="3" name="Content Placeholder 2"/>
          <p:cNvSpPr>
            <a:spLocks noGrp="1"/>
          </p:cNvSpPr>
          <p:nvPr>
            <p:ph idx="1"/>
          </p:nvPr>
        </p:nvSpPr>
        <p:spPr>
          <a:xfrm>
            <a:off x="609600" y="1600200"/>
            <a:ext cx="10972800" cy="5060275"/>
          </a:xfrm>
        </p:spPr>
        <p:txBody>
          <a:bodyPr>
            <a:normAutofit fontScale="92500" lnSpcReduction="10000"/>
          </a:bodyPr>
          <a:lstStyle/>
          <a:p>
            <a:pPr marL="0" indent="0" algn="l">
              <a:lnSpc>
                <a:spcPct val="100000"/>
              </a:lnSpc>
              <a:buNone/>
            </a:pPr>
            <a:r>
              <a:rPr lang="en-GB" sz="1800" b="0" i="0" dirty="0">
                <a:solidFill>
                  <a:srgbClr val="0B0C0C"/>
                </a:solidFill>
                <a:effectLst/>
              </a:rPr>
              <a:t>BMX Racing is an Olympic sport. As such, the governing body of he sport, British Cycling have set out a development framework for a world class BMXer:</a:t>
            </a:r>
          </a:p>
          <a:p>
            <a:pPr marL="0" indent="0" algn="l">
              <a:lnSpc>
                <a:spcPct val="100000"/>
              </a:lnSpc>
              <a:buNone/>
            </a:pPr>
            <a:r>
              <a:rPr lang="en-GB" sz="1800" b="1" dirty="0">
                <a:solidFill>
                  <a:srgbClr val="0B0C0C"/>
                </a:solidFill>
              </a:rPr>
              <a:t>Regional School of Racing - By age 12/13/14/15/16</a:t>
            </a:r>
            <a:endParaRPr lang="en-GB" sz="1800" b="1" i="0" dirty="0">
              <a:solidFill>
                <a:srgbClr val="0B0C0C"/>
              </a:solidFill>
              <a:effectLst/>
            </a:endParaRPr>
          </a:p>
          <a:p>
            <a:pPr>
              <a:lnSpc>
                <a:spcPct val="100000"/>
              </a:lnSpc>
            </a:pPr>
            <a:r>
              <a:rPr lang="en-GB" sz="1800" dirty="0">
                <a:solidFill>
                  <a:srgbClr val="0B0C0C"/>
                </a:solidFill>
              </a:rPr>
              <a:t>60m sprint time under – Boys 6.75 seconds, girls 7.0 seconds</a:t>
            </a:r>
          </a:p>
          <a:p>
            <a:pPr>
              <a:lnSpc>
                <a:spcPct val="100000"/>
              </a:lnSpc>
            </a:pPr>
            <a:r>
              <a:rPr lang="en-GB" sz="1800" dirty="0">
                <a:solidFill>
                  <a:srgbClr val="0B0C0C"/>
                </a:solidFill>
              </a:rPr>
              <a:t>Wheelie distance of – Boys 20+ metres, girls 10+ metres</a:t>
            </a:r>
          </a:p>
          <a:p>
            <a:pPr>
              <a:lnSpc>
                <a:spcPct val="100000"/>
              </a:lnSpc>
            </a:pPr>
            <a:r>
              <a:rPr lang="en-GB" sz="1800" dirty="0">
                <a:solidFill>
                  <a:srgbClr val="0B0C0C"/>
                </a:solidFill>
              </a:rPr>
              <a:t>Manual distance of – Boys 15+ metres, girls 8+ metres</a:t>
            </a:r>
          </a:p>
          <a:p>
            <a:pPr>
              <a:lnSpc>
                <a:spcPct val="100000"/>
              </a:lnSpc>
            </a:pPr>
            <a:r>
              <a:rPr lang="en-GB" sz="1800" dirty="0">
                <a:solidFill>
                  <a:srgbClr val="0B0C0C"/>
                </a:solidFill>
              </a:rPr>
              <a:t>Bunny hop height of – Boys 45cms, girls 30cms</a:t>
            </a:r>
          </a:p>
          <a:p>
            <a:pPr>
              <a:lnSpc>
                <a:spcPct val="100000"/>
              </a:lnSpc>
            </a:pPr>
            <a:r>
              <a:rPr lang="en-GB" sz="1800" dirty="0">
                <a:solidFill>
                  <a:srgbClr val="0B0C0C"/>
                </a:solidFill>
              </a:rPr>
              <a:t>Jump distance of – Boys 2.5m, girls 1.5m</a:t>
            </a:r>
          </a:p>
          <a:p>
            <a:pPr marL="0" indent="0">
              <a:lnSpc>
                <a:spcPct val="100000"/>
              </a:lnSpc>
              <a:buNone/>
            </a:pPr>
            <a:r>
              <a:rPr lang="en-GB" sz="1800" b="1" dirty="0">
                <a:solidFill>
                  <a:srgbClr val="0B0C0C"/>
                </a:solidFill>
              </a:rPr>
              <a:t>National School of Racing - By age 14/15/16</a:t>
            </a:r>
          </a:p>
          <a:p>
            <a:pPr>
              <a:lnSpc>
                <a:spcPct val="100000"/>
              </a:lnSpc>
            </a:pPr>
            <a:r>
              <a:rPr lang="en-GB" sz="1800" dirty="0">
                <a:solidFill>
                  <a:srgbClr val="0B0C0C"/>
                </a:solidFill>
              </a:rPr>
              <a:t>50m sprint time under – Boys 6.5 seconds, girls 6.75 seconds</a:t>
            </a:r>
          </a:p>
          <a:p>
            <a:pPr>
              <a:lnSpc>
                <a:spcPct val="100000"/>
              </a:lnSpc>
            </a:pPr>
            <a:r>
              <a:rPr lang="en-GB" sz="1800" dirty="0">
                <a:solidFill>
                  <a:srgbClr val="0B0C0C"/>
                </a:solidFill>
              </a:rPr>
              <a:t>Manchester 5m hill time – Boys 2.7 seconds, girls 2.9 seconds</a:t>
            </a:r>
          </a:p>
          <a:p>
            <a:pPr>
              <a:lnSpc>
                <a:spcPct val="100000"/>
              </a:lnSpc>
            </a:pPr>
            <a:r>
              <a:rPr lang="en-GB" sz="1800" dirty="0">
                <a:solidFill>
                  <a:srgbClr val="0B0C0C"/>
                </a:solidFill>
              </a:rPr>
              <a:t>Manchester 5m lap time – Boys 32.5 seconds, girls 35.5 seconds</a:t>
            </a:r>
          </a:p>
          <a:p>
            <a:pPr>
              <a:lnSpc>
                <a:spcPct val="100000"/>
              </a:lnSpc>
            </a:pPr>
            <a:r>
              <a:rPr lang="en-GB" sz="1800" dirty="0">
                <a:solidFill>
                  <a:srgbClr val="0B0C0C"/>
                </a:solidFill>
              </a:rPr>
              <a:t>Peak power – Boys 1000W, girls 850W</a:t>
            </a:r>
          </a:p>
          <a:p>
            <a:pPr>
              <a:lnSpc>
                <a:spcPct val="100000"/>
              </a:lnSpc>
            </a:pPr>
            <a:r>
              <a:rPr lang="en-GB" sz="1800" dirty="0">
                <a:solidFill>
                  <a:srgbClr val="0B0C0C"/>
                </a:solidFill>
              </a:rPr>
              <a:t>Peak cadence – Boys 150rpm, girls 135 rpm</a:t>
            </a:r>
          </a:p>
          <a:p>
            <a:pPr>
              <a:lnSpc>
                <a:spcPct val="100000"/>
              </a:lnSpc>
            </a:pPr>
            <a:endParaRPr lang="en-GB" sz="1800" dirty="0">
              <a:solidFill>
                <a:srgbClr val="0B0C0C"/>
              </a:solidFill>
            </a:endParaRPr>
          </a:p>
          <a:p>
            <a:pPr>
              <a:lnSpc>
                <a:spcPct val="100000"/>
              </a:lnSpc>
            </a:pPr>
            <a:endParaRPr lang="en-GB" sz="1800" b="0" i="0" dirty="0">
              <a:solidFill>
                <a:srgbClr val="0B0C0C"/>
              </a:solidFill>
              <a:effectLst/>
            </a:endParaRPr>
          </a:p>
          <a:p>
            <a:pPr marL="0" indent="0">
              <a:buNone/>
            </a:pPr>
            <a:endParaRPr lang="en-US" sz="3400" dirty="0"/>
          </a:p>
          <a:p>
            <a:pPr marL="0" indent="0">
              <a:buNone/>
            </a:pPr>
            <a:endParaRPr lang="en-US" sz="3400" dirty="0"/>
          </a:p>
        </p:txBody>
      </p:sp>
    </p:spTree>
    <p:extLst>
      <p:ext uri="{BB962C8B-B14F-4D97-AF65-F5344CB8AC3E}">
        <p14:creationId xmlns:p14="http://schemas.microsoft.com/office/powerpoint/2010/main" val="12637612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838200" y="365125"/>
            <a:ext cx="10515600" cy="1325563"/>
          </a:xfrm>
          <a:solidFill>
            <a:srgbClr val="EED2D3"/>
          </a:solidFill>
        </p:spPr>
        <p:txBody>
          <a:bodyPr/>
          <a:lstStyle/>
          <a:p>
            <a:r>
              <a:rPr lang="en-US" dirty="0">
                <a:solidFill>
                  <a:srgbClr val="9A1F18"/>
                </a:solidFill>
              </a:rPr>
              <a:t>Factors influencing physical and motor development</a:t>
            </a:r>
          </a:p>
        </p:txBody>
      </p:sp>
      <p:sp>
        <p:nvSpPr>
          <p:cNvPr id="3" name="TextBox 2"/>
          <p:cNvSpPr txBox="1"/>
          <p:nvPr/>
        </p:nvSpPr>
        <p:spPr>
          <a:xfrm>
            <a:off x="795132" y="1866348"/>
            <a:ext cx="10557564" cy="2492990"/>
          </a:xfrm>
          <a:prstGeom prst="rect">
            <a:avLst/>
          </a:prstGeom>
          <a:noFill/>
        </p:spPr>
        <p:txBody>
          <a:bodyPr wrap="square" rtlCol="0">
            <a:spAutoFit/>
          </a:bodyPr>
          <a:lstStyle/>
          <a:p>
            <a:pPr marL="285750" indent="-285750" algn="l">
              <a:buFont typeface="Arial" panose="020B0604020202020204" pitchFamily="34" charset="0"/>
              <a:buChar char="•"/>
            </a:pPr>
            <a:r>
              <a:rPr lang="en-GB" sz="2000" b="0" i="0" dirty="0">
                <a:solidFill>
                  <a:srgbClr val="333333"/>
                </a:solidFill>
                <a:effectLst/>
              </a:rPr>
              <a:t>Sedentary lifestyle</a:t>
            </a:r>
          </a:p>
          <a:p>
            <a:pPr marL="285750" indent="-285750" algn="l">
              <a:buFont typeface="Arial" panose="020B0604020202020204" pitchFamily="34" charset="0"/>
              <a:buChar char="•"/>
            </a:pPr>
            <a:r>
              <a:rPr lang="en-GB" sz="2000" dirty="0">
                <a:solidFill>
                  <a:srgbClr val="333333"/>
                </a:solidFill>
              </a:rPr>
              <a:t>Lack of opportunity to develop all areas of physical ability</a:t>
            </a:r>
            <a:endParaRPr lang="en-GB" sz="2000" b="0" i="0" dirty="0">
              <a:solidFill>
                <a:srgbClr val="333333"/>
              </a:solidFill>
              <a:effectLst/>
            </a:endParaRPr>
          </a:p>
          <a:p>
            <a:pPr marL="285750" indent="-285750" algn="l">
              <a:buFont typeface="Arial" panose="020B0604020202020204" pitchFamily="34" charset="0"/>
              <a:buChar char="•"/>
            </a:pPr>
            <a:r>
              <a:rPr lang="en-GB" sz="2000" b="0" i="0" dirty="0">
                <a:solidFill>
                  <a:srgbClr val="333333"/>
                </a:solidFill>
                <a:effectLst/>
              </a:rPr>
              <a:t>Injury (</a:t>
            </a:r>
            <a:r>
              <a:rPr lang="en-GB" sz="2000" b="0" i="0" dirty="0" err="1">
                <a:solidFill>
                  <a:srgbClr val="333333"/>
                </a:solidFill>
                <a:effectLst/>
              </a:rPr>
              <a:t>eg.</a:t>
            </a:r>
            <a:r>
              <a:rPr lang="en-GB" sz="2000" b="0" i="0" dirty="0">
                <a:solidFill>
                  <a:srgbClr val="333333"/>
                </a:solidFill>
                <a:effectLst/>
              </a:rPr>
              <a:t> Broken bone)</a:t>
            </a:r>
          </a:p>
          <a:p>
            <a:pPr marL="285750" indent="-285750" algn="l">
              <a:buFont typeface="Arial" panose="020B0604020202020204" pitchFamily="34" charset="0"/>
              <a:buChar char="•"/>
            </a:pPr>
            <a:r>
              <a:rPr lang="en-GB" sz="2000" dirty="0">
                <a:solidFill>
                  <a:srgbClr val="333333"/>
                </a:solidFill>
              </a:rPr>
              <a:t>Disability (</a:t>
            </a:r>
            <a:r>
              <a:rPr lang="en-GB" sz="2000" dirty="0" err="1">
                <a:solidFill>
                  <a:srgbClr val="333333"/>
                </a:solidFill>
              </a:rPr>
              <a:t>eg.</a:t>
            </a:r>
            <a:r>
              <a:rPr lang="en-GB" sz="2000" dirty="0">
                <a:solidFill>
                  <a:srgbClr val="333333"/>
                </a:solidFill>
              </a:rPr>
              <a:t> Cerebral palsy)</a:t>
            </a:r>
          </a:p>
          <a:p>
            <a:pPr marL="285750" indent="-285750" algn="l">
              <a:buFont typeface="Arial" panose="020B0604020202020204" pitchFamily="34" charset="0"/>
              <a:buChar char="•"/>
            </a:pPr>
            <a:r>
              <a:rPr lang="en-GB" sz="2000" b="0" i="0" dirty="0">
                <a:solidFill>
                  <a:srgbClr val="333333"/>
                </a:solidFill>
                <a:effectLst/>
              </a:rPr>
              <a:t>Brain injuries which might impa</a:t>
            </a:r>
            <a:r>
              <a:rPr lang="en-GB" sz="2000" dirty="0">
                <a:solidFill>
                  <a:srgbClr val="333333"/>
                </a:solidFill>
              </a:rPr>
              <a:t>ct upon physical ability</a:t>
            </a:r>
          </a:p>
          <a:p>
            <a:pPr marL="285750" indent="-285750" algn="l">
              <a:buFont typeface="Arial" panose="020B0604020202020204" pitchFamily="34" charset="0"/>
              <a:buChar char="•"/>
            </a:pPr>
            <a:r>
              <a:rPr lang="en-GB" sz="2000" b="0" i="0" dirty="0">
                <a:solidFill>
                  <a:srgbClr val="333333"/>
                </a:solidFill>
                <a:effectLst/>
              </a:rPr>
              <a:t>Socio-economic</a:t>
            </a:r>
          </a:p>
          <a:p>
            <a:pPr algn="l"/>
            <a:endParaRPr lang="en-GB" sz="1600" b="0" i="0" dirty="0">
              <a:solidFill>
                <a:srgbClr val="333333"/>
              </a:solidFill>
              <a:effectLst/>
              <a:latin typeface="Helvetica Neue" panose="02000503000000020004" pitchFamily="2" charset="0"/>
            </a:endParaRPr>
          </a:p>
          <a:p>
            <a:pPr marL="342900" indent="-342900" algn="l">
              <a:buFont typeface="Arial" panose="020B0604020202020204" pitchFamily="34" charset="0"/>
              <a:buChar char="•"/>
            </a:pPr>
            <a:endParaRPr lang="en-GB" sz="2000" b="0" i="0" dirty="0">
              <a:solidFill>
                <a:srgbClr val="212121"/>
              </a:solidFill>
              <a:effectLst/>
              <a:latin typeface="Inter"/>
            </a:endParaRPr>
          </a:p>
        </p:txBody>
      </p:sp>
    </p:spTree>
    <p:extLst>
      <p:ext uri="{BB962C8B-B14F-4D97-AF65-F5344CB8AC3E}">
        <p14:creationId xmlns:p14="http://schemas.microsoft.com/office/powerpoint/2010/main" val="6806234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91305" y="1871896"/>
            <a:ext cx="10515600" cy="4351338"/>
          </a:xfrm>
        </p:spPr>
        <p:txBody>
          <a:bodyPr>
            <a:normAutofit fontScale="62500" lnSpcReduction="20000"/>
          </a:bodyPr>
          <a:lstStyle/>
          <a:p>
            <a:pPr marL="0" indent="0">
              <a:lnSpc>
                <a:spcPct val="120000"/>
              </a:lnSpc>
              <a:buNone/>
            </a:pPr>
            <a:r>
              <a:rPr lang="en-GB" b="1" dirty="0"/>
              <a:t>Infant</a:t>
            </a:r>
          </a:p>
          <a:p>
            <a:pPr marL="0" indent="0">
              <a:lnSpc>
                <a:spcPct val="120000"/>
              </a:lnSpc>
              <a:buNone/>
            </a:pPr>
            <a:r>
              <a:rPr lang="en-GB" dirty="0"/>
              <a:t>Attachment relationships are important for children to develop. This acts as a model for later adult relationships. Other relationships include parents, siblings, grandparents etc. A lot of learning comes through play. This starts as solo play and then sharing begins.</a:t>
            </a:r>
          </a:p>
          <a:p>
            <a:pPr marL="0" indent="0">
              <a:lnSpc>
                <a:spcPct val="120000"/>
              </a:lnSpc>
              <a:buNone/>
            </a:pPr>
            <a:r>
              <a:rPr lang="en-GB" b="1" dirty="0"/>
              <a:t>Early childhood</a:t>
            </a:r>
          </a:p>
          <a:p>
            <a:pPr marL="0" indent="0">
              <a:lnSpc>
                <a:spcPct val="120000"/>
              </a:lnSpc>
              <a:buNone/>
            </a:pPr>
            <a:r>
              <a:rPr lang="en-GB" dirty="0"/>
              <a:t>Children widen their social group and form friendships with others; but often get temper tantrums if they do not get their own way. As they begin to cooperate with other they make more friends and by the age of 8 most children have a best friend. Children might start being a little more independent and perform tasks for themselves during this stage</a:t>
            </a:r>
          </a:p>
          <a:p>
            <a:pPr marL="0" indent="0">
              <a:lnSpc>
                <a:spcPct val="120000"/>
              </a:lnSpc>
              <a:buNone/>
            </a:pPr>
            <a:r>
              <a:rPr lang="en-GB" b="1" dirty="0"/>
              <a:t>Adolescence</a:t>
            </a:r>
          </a:p>
          <a:p>
            <a:pPr marL="0" indent="0">
              <a:lnSpc>
                <a:spcPct val="120000"/>
              </a:lnSpc>
              <a:buNone/>
            </a:pPr>
            <a:r>
              <a:rPr lang="en-GB" dirty="0"/>
              <a:t>Friendship and friendship groupings are important at this stage. You socialise more and develop more freedom from parents/carers. Independence develops (</a:t>
            </a:r>
            <a:r>
              <a:rPr lang="en-GB" dirty="0" err="1"/>
              <a:t>eg.</a:t>
            </a:r>
            <a:r>
              <a:rPr lang="en-GB" dirty="0"/>
              <a:t> Learning to drive). Peer pressure may lead to experimentation.</a:t>
            </a:r>
          </a:p>
          <a:p>
            <a:pPr marL="0" indent="0">
              <a:buNone/>
            </a:pPr>
            <a:endParaRPr lang="en-GB" dirty="0"/>
          </a:p>
        </p:txBody>
      </p:sp>
      <p:sp>
        <p:nvSpPr>
          <p:cNvPr id="4" name="Title 1"/>
          <p:cNvSpPr>
            <a:spLocks noGrp="1"/>
          </p:cNvSpPr>
          <p:nvPr>
            <p:ph type="title"/>
          </p:nvPr>
        </p:nvSpPr>
        <p:spPr>
          <a:xfrm>
            <a:off x="838200" y="365125"/>
            <a:ext cx="10515600" cy="1069039"/>
          </a:xfrm>
          <a:solidFill>
            <a:srgbClr val="9A1F18"/>
          </a:solidFill>
        </p:spPr>
        <p:txBody>
          <a:bodyPr/>
          <a:lstStyle/>
          <a:p>
            <a:r>
              <a:rPr lang="en-US" dirty="0">
                <a:solidFill>
                  <a:schemeClr val="bg1"/>
                </a:solidFill>
              </a:rPr>
              <a:t>Social</a:t>
            </a:r>
          </a:p>
        </p:txBody>
      </p:sp>
    </p:spTree>
    <p:extLst>
      <p:ext uri="{BB962C8B-B14F-4D97-AF65-F5344CB8AC3E}">
        <p14:creationId xmlns:p14="http://schemas.microsoft.com/office/powerpoint/2010/main" val="14686718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838200" y="365125"/>
            <a:ext cx="10515600" cy="1325563"/>
          </a:xfrm>
          <a:solidFill>
            <a:srgbClr val="EED2D3"/>
          </a:solidFill>
        </p:spPr>
        <p:txBody>
          <a:bodyPr/>
          <a:lstStyle/>
          <a:p>
            <a:r>
              <a:rPr lang="en-US" dirty="0">
                <a:solidFill>
                  <a:srgbClr val="9A1F18"/>
                </a:solidFill>
              </a:rPr>
              <a:t>Factors influencing social development</a:t>
            </a:r>
          </a:p>
        </p:txBody>
      </p:sp>
      <p:sp>
        <p:nvSpPr>
          <p:cNvPr id="3" name="TextBox 2"/>
          <p:cNvSpPr txBox="1"/>
          <p:nvPr/>
        </p:nvSpPr>
        <p:spPr>
          <a:xfrm>
            <a:off x="795132" y="1866348"/>
            <a:ext cx="10557564" cy="2492990"/>
          </a:xfrm>
          <a:prstGeom prst="rect">
            <a:avLst/>
          </a:prstGeom>
          <a:noFill/>
        </p:spPr>
        <p:txBody>
          <a:bodyPr wrap="square" rtlCol="0">
            <a:spAutoFit/>
          </a:bodyPr>
          <a:lstStyle/>
          <a:p>
            <a:pPr marL="285750" indent="-285750" algn="l">
              <a:buFont typeface="Arial" panose="020B0604020202020204" pitchFamily="34" charset="0"/>
              <a:buChar char="•"/>
            </a:pPr>
            <a:r>
              <a:rPr lang="en-GB" sz="2000" b="0" i="0" dirty="0">
                <a:solidFill>
                  <a:srgbClr val="333333"/>
                </a:solidFill>
                <a:effectLst/>
              </a:rPr>
              <a:t>Family/siblings</a:t>
            </a:r>
          </a:p>
          <a:p>
            <a:pPr marL="285750" indent="-285750" algn="l">
              <a:buFont typeface="Arial" panose="020B0604020202020204" pitchFamily="34" charset="0"/>
              <a:buChar char="•"/>
            </a:pPr>
            <a:r>
              <a:rPr lang="en-GB" sz="2000" dirty="0">
                <a:solidFill>
                  <a:srgbClr val="333333"/>
                </a:solidFill>
              </a:rPr>
              <a:t>Attending play groups and pre school</a:t>
            </a:r>
          </a:p>
          <a:p>
            <a:pPr marL="285750" indent="-285750" algn="l">
              <a:buFont typeface="Arial" panose="020B0604020202020204" pitchFamily="34" charset="0"/>
              <a:buChar char="•"/>
            </a:pPr>
            <a:r>
              <a:rPr lang="en-GB" sz="2000" b="0" i="0" dirty="0">
                <a:solidFill>
                  <a:srgbClr val="333333"/>
                </a:solidFill>
                <a:effectLst/>
              </a:rPr>
              <a:t>Communication difficulties</a:t>
            </a:r>
          </a:p>
          <a:p>
            <a:pPr marL="285750" indent="-285750" algn="l">
              <a:buFont typeface="Arial" panose="020B0604020202020204" pitchFamily="34" charset="0"/>
              <a:buChar char="•"/>
            </a:pPr>
            <a:r>
              <a:rPr lang="en-GB" sz="2000" dirty="0">
                <a:solidFill>
                  <a:srgbClr val="333333"/>
                </a:solidFill>
              </a:rPr>
              <a:t>Cultural factors</a:t>
            </a:r>
          </a:p>
          <a:p>
            <a:pPr marL="285750" indent="-285750" algn="l">
              <a:buFont typeface="Arial" panose="020B0604020202020204" pitchFamily="34" charset="0"/>
              <a:buChar char="•"/>
            </a:pPr>
            <a:r>
              <a:rPr lang="en-GB" sz="2000" b="0" i="0" dirty="0">
                <a:solidFill>
                  <a:srgbClr val="333333"/>
                </a:solidFill>
                <a:effectLst/>
              </a:rPr>
              <a:t>Disability/learning difficulty</a:t>
            </a:r>
          </a:p>
          <a:p>
            <a:pPr marL="285750" indent="-285750" algn="l">
              <a:buFont typeface="Arial" panose="020B0604020202020204" pitchFamily="34" charset="0"/>
              <a:buChar char="•"/>
            </a:pPr>
            <a:r>
              <a:rPr lang="en-GB" sz="2000" dirty="0">
                <a:solidFill>
                  <a:srgbClr val="333333"/>
                </a:solidFill>
              </a:rPr>
              <a:t>Psychological health</a:t>
            </a:r>
            <a:endParaRPr lang="en-GB" sz="2000" b="0" i="0" dirty="0">
              <a:solidFill>
                <a:srgbClr val="333333"/>
              </a:solidFill>
              <a:effectLst/>
            </a:endParaRPr>
          </a:p>
          <a:p>
            <a:pPr algn="l"/>
            <a:endParaRPr lang="en-GB" sz="1600" b="0" i="0" dirty="0">
              <a:solidFill>
                <a:srgbClr val="333333"/>
              </a:solidFill>
              <a:effectLst/>
              <a:latin typeface="Helvetica Neue" panose="02000503000000020004" pitchFamily="2" charset="0"/>
            </a:endParaRPr>
          </a:p>
          <a:p>
            <a:pPr marL="342900" indent="-342900" algn="l">
              <a:buFont typeface="Arial" panose="020B0604020202020204" pitchFamily="34" charset="0"/>
              <a:buChar char="•"/>
            </a:pPr>
            <a:endParaRPr lang="en-GB" sz="2000" b="0" i="0" dirty="0">
              <a:solidFill>
                <a:srgbClr val="212121"/>
              </a:solidFill>
              <a:effectLst/>
              <a:latin typeface="Inter"/>
            </a:endParaRPr>
          </a:p>
        </p:txBody>
      </p:sp>
    </p:spTree>
    <p:extLst>
      <p:ext uri="{BB962C8B-B14F-4D97-AF65-F5344CB8AC3E}">
        <p14:creationId xmlns:p14="http://schemas.microsoft.com/office/powerpoint/2010/main" val="794003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91305" y="1871896"/>
            <a:ext cx="10515600" cy="4351338"/>
          </a:xfrm>
        </p:spPr>
        <p:txBody>
          <a:bodyPr>
            <a:normAutofit fontScale="62500" lnSpcReduction="20000"/>
          </a:bodyPr>
          <a:lstStyle/>
          <a:p>
            <a:pPr marL="0" indent="0">
              <a:lnSpc>
                <a:spcPct val="120000"/>
              </a:lnSpc>
              <a:buNone/>
            </a:pPr>
            <a:r>
              <a:rPr lang="en-GB" b="1" dirty="0"/>
              <a:t>Infant</a:t>
            </a:r>
          </a:p>
          <a:p>
            <a:pPr marL="0" indent="0">
              <a:lnSpc>
                <a:spcPct val="120000"/>
              </a:lnSpc>
              <a:buNone/>
            </a:pPr>
            <a:r>
              <a:rPr lang="en-GB" dirty="0"/>
              <a:t>Babies bond with their primary care giver. This is called an ‘attachment’, and normally occurs between 7 and 12 months. Babies are wary of </a:t>
            </a:r>
            <a:r>
              <a:rPr lang="en-GB" dirty="0" err="1"/>
              <a:t>strnagers</a:t>
            </a:r>
            <a:r>
              <a:rPr lang="en-GB" dirty="0"/>
              <a:t>. It is important to show babies love and affection. Infants cry when uncomfortable and coo when happy.</a:t>
            </a:r>
          </a:p>
          <a:p>
            <a:pPr marL="0" indent="0">
              <a:lnSpc>
                <a:spcPct val="120000"/>
              </a:lnSpc>
              <a:buNone/>
            </a:pPr>
            <a:r>
              <a:rPr lang="en-GB" b="1" dirty="0"/>
              <a:t>Early childhood</a:t>
            </a:r>
          </a:p>
          <a:p>
            <a:pPr marL="0" indent="0">
              <a:lnSpc>
                <a:spcPct val="120000"/>
              </a:lnSpc>
              <a:buNone/>
            </a:pPr>
            <a:r>
              <a:rPr lang="en-GB" dirty="0"/>
              <a:t>Children learn how to handle their feelings as well as sharing and cooperation. This leads to playing together in team games. Children can now tell others when they feel happy or sad. It is important to nurture a child, showing them love and affection.</a:t>
            </a:r>
          </a:p>
          <a:p>
            <a:pPr marL="0" indent="0">
              <a:lnSpc>
                <a:spcPct val="120000"/>
              </a:lnSpc>
              <a:buNone/>
            </a:pPr>
            <a:r>
              <a:rPr lang="en-GB" b="1" dirty="0"/>
              <a:t>Adolescence</a:t>
            </a:r>
          </a:p>
          <a:p>
            <a:pPr marL="0" indent="0">
              <a:lnSpc>
                <a:spcPct val="120000"/>
              </a:lnSpc>
              <a:buNone/>
            </a:pPr>
            <a:r>
              <a:rPr lang="en-GB" dirty="0"/>
              <a:t>Self image and self esteem are effected in adolescence. Self image is the way you view yourself; this could be influenced by bullying or compliments. Self esteem is related to the level of confidence you have. Mood swings are common due to fluctuating hormones. Sexuality develops at this stage.</a:t>
            </a:r>
          </a:p>
          <a:p>
            <a:pPr marL="0" indent="0">
              <a:buNone/>
            </a:pPr>
            <a:endParaRPr lang="en-GB" dirty="0"/>
          </a:p>
        </p:txBody>
      </p:sp>
      <p:sp>
        <p:nvSpPr>
          <p:cNvPr id="4" name="Title 1"/>
          <p:cNvSpPr>
            <a:spLocks noGrp="1"/>
          </p:cNvSpPr>
          <p:nvPr>
            <p:ph type="title"/>
          </p:nvPr>
        </p:nvSpPr>
        <p:spPr>
          <a:xfrm>
            <a:off x="838200" y="365125"/>
            <a:ext cx="10515600" cy="1069039"/>
          </a:xfrm>
          <a:solidFill>
            <a:srgbClr val="9A1F18"/>
          </a:solidFill>
        </p:spPr>
        <p:txBody>
          <a:bodyPr/>
          <a:lstStyle/>
          <a:p>
            <a:r>
              <a:rPr lang="en-US" dirty="0">
                <a:solidFill>
                  <a:schemeClr val="bg1"/>
                </a:solidFill>
              </a:rPr>
              <a:t>Emotional</a:t>
            </a:r>
          </a:p>
        </p:txBody>
      </p:sp>
    </p:spTree>
    <p:extLst>
      <p:ext uri="{BB962C8B-B14F-4D97-AF65-F5344CB8AC3E}">
        <p14:creationId xmlns:p14="http://schemas.microsoft.com/office/powerpoint/2010/main" val="40635303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838200" y="365125"/>
            <a:ext cx="10515600" cy="1325563"/>
          </a:xfrm>
          <a:solidFill>
            <a:srgbClr val="EED2D3"/>
          </a:solidFill>
        </p:spPr>
        <p:txBody>
          <a:bodyPr/>
          <a:lstStyle/>
          <a:p>
            <a:r>
              <a:rPr lang="en-US" dirty="0">
                <a:solidFill>
                  <a:srgbClr val="9A1F18"/>
                </a:solidFill>
              </a:rPr>
              <a:t>Factors influencing emotional development</a:t>
            </a:r>
          </a:p>
        </p:txBody>
      </p:sp>
      <p:sp>
        <p:nvSpPr>
          <p:cNvPr id="3" name="TextBox 2"/>
          <p:cNvSpPr txBox="1"/>
          <p:nvPr/>
        </p:nvSpPr>
        <p:spPr>
          <a:xfrm>
            <a:off x="795132" y="1866348"/>
            <a:ext cx="10557564" cy="1877437"/>
          </a:xfrm>
          <a:prstGeom prst="rect">
            <a:avLst/>
          </a:prstGeom>
          <a:noFill/>
        </p:spPr>
        <p:txBody>
          <a:bodyPr wrap="square" rtlCol="0">
            <a:spAutoFit/>
          </a:bodyPr>
          <a:lstStyle/>
          <a:p>
            <a:pPr marL="285750" indent="-285750" algn="l">
              <a:buFont typeface="Arial" panose="020B0604020202020204" pitchFamily="34" charset="0"/>
              <a:buChar char="•"/>
            </a:pPr>
            <a:r>
              <a:rPr lang="en-GB" sz="2000" b="0" i="0" dirty="0">
                <a:solidFill>
                  <a:srgbClr val="333333"/>
                </a:solidFill>
                <a:effectLst/>
              </a:rPr>
              <a:t>Transitions such as moving school</a:t>
            </a:r>
          </a:p>
          <a:p>
            <a:pPr marL="285750" indent="-285750" algn="l">
              <a:buFont typeface="Arial" panose="020B0604020202020204" pitchFamily="34" charset="0"/>
              <a:buChar char="•"/>
            </a:pPr>
            <a:r>
              <a:rPr lang="en-GB" sz="2000" dirty="0">
                <a:solidFill>
                  <a:srgbClr val="333333"/>
                </a:solidFill>
              </a:rPr>
              <a:t>Bereavement</a:t>
            </a:r>
          </a:p>
          <a:p>
            <a:pPr marL="285750" indent="-285750" algn="l">
              <a:buFont typeface="Arial" panose="020B0604020202020204" pitchFamily="34" charset="0"/>
              <a:buChar char="•"/>
            </a:pPr>
            <a:r>
              <a:rPr lang="en-GB" sz="2000" b="0" i="0" dirty="0">
                <a:solidFill>
                  <a:srgbClr val="333333"/>
                </a:solidFill>
                <a:effectLst/>
              </a:rPr>
              <a:t>Traumatic experiences</a:t>
            </a:r>
          </a:p>
          <a:p>
            <a:pPr marL="285750" indent="-285750" algn="l">
              <a:buFont typeface="Arial" panose="020B0604020202020204" pitchFamily="34" charset="0"/>
              <a:buChar char="•"/>
            </a:pPr>
            <a:r>
              <a:rPr lang="en-GB" sz="2000" dirty="0">
                <a:solidFill>
                  <a:srgbClr val="333333"/>
                </a:solidFill>
              </a:rPr>
              <a:t>Positive experiences</a:t>
            </a:r>
            <a:endParaRPr lang="en-GB" sz="2000" b="0" i="0" dirty="0">
              <a:solidFill>
                <a:srgbClr val="333333"/>
              </a:solidFill>
              <a:effectLst/>
            </a:endParaRPr>
          </a:p>
          <a:p>
            <a:pPr algn="l"/>
            <a:endParaRPr lang="en-GB" sz="1600" b="0" i="0" dirty="0">
              <a:solidFill>
                <a:srgbClr val="333333"/>
              </a:solidFill>
              <a:effectLst/>
              <a:latin typeface="Helvetica Neue" panose="02000503000000020004" pitchFamily="2" charset="0"/>
            </a:endParaRPr>
          </a:p>
          <a:p>
            <a:pPr marL="342900" indent="-342900" algn="l">
              <a:buFont typeface="Arial" panose="020B0604020202020204" pitchFamily="34" charset="0"/>
              <a:buChar char="•"/>
            </a:pPr>
            <a:endParaRPr lang="en-GB" sz="2000" b="0" i="0" dirty="0">
              <a:solidFill>
                <a:srgbClr val="212121"/>
              </a:solidFill>
              <a:effectLst/>
              <a:latin typeface="Inter"/>
            </a:endParaRPr>
          </a:p>
        </p:txBody>
      </p:sp>
    </p:spTree>
    <p:extLst>
      <p:ext uri="{BB962C8B-B14F-4D97-AF65-F5344CB8AC3E}">
        <p14:creationId xmlns:p14="http://schemas.microsoft.com/office/powerpoint/2010/main" val="37924126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91305" y="1871896"/>
            <a:ext cx="10515600" cy="4351338"/>
          </a:xfrm>
        </p:spPr>
        <p:txBody>
          <a:bodyPr>
            <a:normAutofit fontScale="92500"/>
          </a:bodyPr>
          <a:lstStyle/>
          <a:p>
            <a:pPr marL="0" indent="0">
              <a:lnSpc>
                <a:spcPct val="120000"/>
              </a:lnSpc>
              <a:buNone/>
            </a:pPr>
            <a:r>
              <a:rPr lang="en-GB" sz="2200" dirty="0"/>
              <a:t>Cognition is the process of acquiring knowledge. As the brain develops with age, so does cognition.</a:t>
            </a:r>
          </a:p>
          <a:p>
            <a:pPr marL="0" indent="0">
              <a:lnSpc>
                <a:spcPct val="120000"/>
              </a:lnSpc>
              <a:buNone/>
            </a:pPr>
            <a:r>
              <a:rPr lang="en-GB" sz="2200" b="1" dirty="0"/>
              <a:t>Infant development</a:t>
            </a:r>
          </a:p>
          <a:p>
            <a:pPr marL="0" indent="0">
              <a:lnSpc>
                <a:spcPct val="120000"/>
              </a:lnSpc>
              <a:buNone/>
            </a:pPr>
            <a:r>
              <a:rPr lang="en-GB" sz="2200" dirty="0"/>
              <a:t>Learn individual words (perhaps 6 by age 18 months)</a:t>
            </a:r>
          </a:p>
          <a:p>
            <a:pPr marL="0" indent="0">
              <a:lnSpc>
                <a:spcPct val="120000"/>
              </a:lnSpc>
              <a:buNone/>
            </a:pPr>
            <a:r>
              <a:rPr lang="en-GB" sz="2200" b="1" dirty="0"/>
              <a:t>Early childhood development</a:t>
            </a:r>
          </a:p>
          <a:p>
            <a:pPr marL="0" indent="0">
              <a:lnSpc>
                <a:spcPct val="120000"/>
              </a:lnSpc>
              <a:buNone/>
            </a:pPr>
            <a:r>
              <a:rPr lang="en-GB" sz="2200" dirty="0"/>
              <a:t>Knowledge is gained from experiential learning as well as questioning.</a:t>
            </a:r>
          </a:p>
          <a:p>
            <a:pPr marL="0" indent="0">
              <a:lnSpc>
                <a:spcPct val="120000"/>
              </a:lnSpc>
              <a:buNone/>
            </a:pPr>
            <a:r>
              <a:rPr lang="en-GB" sz="2200" b="1" dirty="0"/>
              <a:t>Adolescent development</a:t>
            </a:r>
          </a:p>
          <a:p>
            <a:pPr marL="0" indent="0">
              <a:lnSpc>
                <a:spcPct val="120000"/>
              </a:lnSpc>
              <a:buNone/>
            </a:pPr>
            <a:r>
              <a:rPr lang="en-GB" sz="2200" dirty="0"/>
              <a:t>Abstract and creative thinking occurs in this stage. Abstract thinking means to think about concepts and ideas without objects (</a:t>
            </a:r>
            <a:r>
              <a:rPr lang="en-GB" sz="2200" dirty="0" err="1"/>
              <a:t>eg.</a:t>
            </a:r>
            <a:r>
              <a:rPr lang="en-GB" sz="2200" dirty="0"/>
              <a:t> Equations). Creative thinking occurs when trying to think about new ideas (</a:t>
            </a:r>
            <a:r>
              <a:rPr lang="en-GB" sz="2200" dirty="0" err="1"/>
              <a:t>eg.</a:t>
            </a:r>
            <a:r>
              <a:rPr lang="en-GB" sz="2200" dirty="0"/>
              <a:t> in art)</a:t>
            </a:r>
          </a:p>
          <a:p>
            <a:pPr marL="0" indent="0">
              <a:buNone/>
            </a:pPr>
            <a:endParaRPr lang="en-GB" dirty="0"/>
          </a:p>
        </p:txBody>
      </p:sp>
      <p:sp>
        <p:nvSpPr>
          <p:cNvPr id="4" name="Title 1"/>
          <p:cNvSpPr>
            <a:spLocks noGrp="1"/>
          </p:cNvSpPr>
          <p:nvPr>
            <p:ph type="title"/>
          </p:nvPr>
        </p:nvSpPr>
        <p:spPr>
          <a:xfrm>
            <a:off x="838200" y="365126"/>
            <a:ext cx="10515600" cy="1059414"/>
          </a:xfrm>
          <a:solidFill>
            <a:srgbClr val="9A1F18"/>
          </a:solidFill>
        </p:spPr>
        <p:txBody>
          <a:bodyPr/>
          <a:lstStyle/>
          <a:p>
            <a:r>
              <a:rPr lang="en-US" dirty="0">
                <a:solidFill>
                  <a:schemeClr val="bg1"/>
                </a:solidFill>
              </a:rPr>
              <a:t>Cognitive</a:t>
            </a:r>
          </a:p>
        </p:txBody>
      </p:sp>
    </p:spTree>
    <p:extLst>
      <p:ext uri="{BB962C8B-B14F-4D97-AF65-F5344CB8AC3E}">
        <p14:creationId xmlns:p14="http://schemas.microsoft.com/office/powerpoint/2010/main" val="35034325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2">
            <a:extLst>
              <a:ext uri="{FF2B5EF4-FFF2-40B4-BE49-F238E27FC236}">
                <a16:creationId xmlns:a16="http://schemas.microsoft.com/office/drawing/2014/main" id="{DEC2D952-8114-5B0F-79F2-2FAE0D88E7D0}"/>
              </a:ext>
            </a:extLst>
          </p:cNvPr>
          <p:cNvGraphicFramePr>
            <a:graphicFrameLocks noGrp="1"/>
          </p:cNvGraphicFramePr>
          <p:nvPr>
            <p:ph idx="1"/>
            <p:extLst>
              <p:ext uri="{D42A27DB-BD31-4B8C-83A1-F6EECF244321}">
                <p14:modId xmlns:p14="http://schemas.microsoft.com/office/powerpoint/2010/main" val="4122851032"/>
              </p:ext>
            </p:extLst>
          </p:nvPr>
        </p:nvGraphicFramePr>
        <p:xfrm>
          <a:off x="791305" y="1871896"/>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itle 1"/>
          <p:cNvSpPr>
            <a:spLocks noGrp="1"/>
          </p:cNvSpPr>
          <p:nvPr>
            <p:ph type="title"/>
          </p:nvPr>
        </p:nvSpPr>
        <p:spPr>
          <a:xfrm>
            <a:off x="838200" y="365126"/>
            <a:ext cx="10515600" cy="902958"/>
          </a:xfrm>
          <a:solidFill>
            <a:srgbClr val="9A1F18"/>
          </a:solidFill>
        </p:spPr>
        <p:txBody>
          <a:bodyPr/>
          <a:lstStyle/>
          <a:p>
            <a:r>
              <a:rPr lang="en-US" dirty="0">
                <a:solidFill>
                  <a:schemeClr val="bg1"/>
                </a:solidFill>
              </a:rPr>
              <a:t>Life stages</a:t>
            </a:r>
          </a:p>
        </p:txBody>
      </p:sp>
    </p:spTree>
    <p:extLst>
      <p:ext uri="{BB962C8B-B14F-4D97-AF65-F5344CB8AC3E}">
        <p14:creationId xmlns:p14="http://schemas.microsoft.com/office/powerpoint/2010/main" val="36847118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838200" y="365125"/>
            <a:ext cx="10515600" cy="1325563"/>
          </a:xfrm>
          <a:solidFill>
            <a:srgbClr val="EED2D3"/>
          </a:solidFill>
        </p:spPr>
        <p:txBody>
          <a:bodyPr/>
          <a:lstStyle/>
          <a:p>
            <a:r>
              <a:rPr lang="en-US" dirty="0">
                <a:solidFill>
                  <a:srgbClr val="9A1F18"/>
                </a:solidFill>
              </a:rPr>
              <a:t>Piaget’s 4 stages of cognitive development</a:t>
            </a:r>
          </a:p>
        </p:txBody>
      </p:sp>
      <p:sp>
        <p:nvSpPr>
          <p:cNvPr id="3" name="TextBox 2"/>
          <p:cNvSpPr txBox="1"/>
          <p:nvPr/>
        </p:nvSpPr>
        <p:spPr>
          <a:xfrm>
            <a:off x="795132" y="1866348"/>
            <a:ext cx="10557564" cy="5970865"/>
          </a:xfrm>
          <a:prstGeom prst="rect">
            <a:avLst/>
          </a:prstGeom>
          <a:noFill/>
        </p:spPr>
        <p:txBody>
          <a:bodyPr wrap="square" rtlCol="0">
            <a:spAutoFit/>
          </a:bodyPr>
          <a:lstStyle/>
          <a:p>
            <a:pPr algn="l"/>
            <a:r>
              <a:rPr lang="en-GB" b="0" i="0" dirty="0">
                <a:solidFill>
                  <a:srgbClr val="333333"/>
                </a:solidFill>
                <a:effectLst/>
              </a:rPr>
              <a:t>Jean Piaget’s theory suggests that intelligence changes as children grow. The theory explains that a child’s cognitive development is not just about acquiring knowledge but also constructing a mental model of the world. Cognitive development occurs through the interaction of innate capacities and environmental events, and children pass through a series of stages:</a:t>
            </a:r>
          </a:p>
          <a:p>
            <a:pPr algn="l"/>
            <a:endParaRPr lang="en-GB" dirty="0">
              <a:solidFill>
                <a:srgbClr val="333333"/>
              </a:solidFill>
            </a:endParaRPr>
          </a:p>
          <a:p>
            <a:pPr marL="342900" indent="-342900" algn="l">
              <a:buFont typeface="Arial" panose="020B0604020202020204" pitchFamily="34" charset="0"/>
              <a:buChar char="•"/>
            </a:pPr>
            <a:endParaRPr lang="en-GB" dirty="0">
              <a:solidFill>
                <a:srgbClr val="000000"/>
              </a:solidFill>
            </a:endParaRPr>
          </a:p>
          <a:p>
            <a:pPr algn="l"/>
            <a:endParaRPr lang="en-GB" dirty="0">
              <a:solidFill>
                <a:srgbClr val="000000"/>
              </a:solidFill>
            </a:endParaRPr>
          </a:p>
          <a:p>
            <a:pPr algn="l"/>
            <a:endParaRPr lang="en-GB" dirty="0">
              <a:solidFill>
                <a:srgbClr val="000000"/>
              </a:solidFill>
            </a:endParaRPr>
          </a:p>
          <a:p>
            <a:pPr algn="l"/>
            <a:endParaRPr lang="en-GB" dirty="0">
              <a:solidFill>
                <a:srgbClr val="000000"/>
              </a:solidFill>
            </a:endParaRPr>
          </a:p>
          <a:p>
            <a:pPr algn="l"/>
            <a:endParaRPr lang="en-GB" dirty="0">
              <a:solidFill>
                <a:srgbClr val="000000"/>
              </a:solidFill>
            </a:endParaRPr>
          </a:p>
          <a:p>
            <a:pPr algn="l"/>
            <a:endParaRPr lang="en-GB" b="0" i="0" dirty="0">
              <a:solidFill>
                <a:srgbClr val="000000"/>
              </a:solidFill>
              <a:effectLst/>
            </a:endParaRPr>
          </a:p>
          <a:p>
            <a:pPr algn="l"/>
            <a:endParaRPr lang="en-GB" dirty="0">
              <a:solidFill>
                <a:srgbClr val="000000"/>
              </a:solidFill>
            </a:endParaRPr>
          </a:p>
          <a:p>
            <a:pPr algn="l"/>
            <a:endParaRPr lang="en-GB" b="0" i="0" dirty="0">
              <a:solidFill>
                <a:srgbClr val="000000"/>
              </a:solidFill>
              <a:effectLst/>
            </a:endParaRPr>
          </a:p>
          <a:p>
            <a:pPr algn="l"/>
            <a:r>
              <a:rPr lang="en-GB" b="0" i="0" dirty="0">
                <a:solidFill>
                  <a:srgbClr val="000000"/>
                </a:solidFill>
                <a:effectLst/>
              </a:rPr>
              <a:t>All children go through the same stages in the same order, but at different rates depending upon biological maturation and interaction with the environment.</a:t>
            </a:r>
          </a:p>
          <a:p>
            <a:pPr algn="l"/>
            <a:endParaRPr lang="en-GB" dirty="0">
              <a:solidFill>
                <a:srgbClr val="000000"/>
              </a:solidFill>
            </a:endParaRPr>
          </a:p>
          <a:p>
            <a:pPr algn="l"/>
            <a:r>
              <a:rPr lang="en-GB" b="0" i="0" dirty="0">
                <a:solidFill>
                  <a:srgbClr val="000000"/>
                </a:solidFill>
                <a:effectLst/>
              </a:rPr>
              <a:t>Each stage, requires a different type of intelligence.</a:t>
            </a:r>
          </a:p>
          <a:p>
            <a:pPr algn="l"/>
            <a:endParaRPr lang="en-GB" sz="2000" b="0" i="0" dirty="0">
              <a:solidFill>
                <a:srgbClr val="333333"/>
              </a:solidFill>
              <a:effectLst/>
            </a:endParaRPr>
          </a:p>
          <a:p>
            <a:pPr algn="l"/>
            <a:endParaRPr lang="en-GB" sz="2000" b="0" i="0" dirty="0">
              <a:solidFill>
                <a:srgbClr val="333333"/>
              </a:solidFill>
              <a:effectLst/>
            </a:endParaRPr>
          </a:p>
          <a:p>
            <a:pPr algn="l"/>
            <a:endParaRPr lang="en-GB" sz="1600" b="0" i="0" dirty="0">
              <a:solidFill>
                <a:srgbClr val="333333"/>
              </a:solidFill>
              <a:effectLst/>
              <a:latin typeface="Helvetica Neue" panose="02000503000000020004" pitchFamily="2" charset="0"/>
            </a:endParaRPr>
          </a:p>
          <a:p>
            <a:pPr marL="342900" indent="-342900" algn="l">
              <a:buFont typeface="Arial" panose="020B0604020202020204" pitchFamily="34" charset="0"/>
              <a:buChar char="•"/>
            </a:pPr>
            <a:endParaRPr lang="en-GB" sz="2000" b="0" i="0" dirty="0">
              <a:solidFill>
                <a:srgbClr val="212121"/>
              </a:solidFill>
              <a:effectLst/>
              <a:latin typeface="Inter"/>
            </a:endParaRPr>
          </a:p>
        </p:txBody>
      </p:sp>
      <p:graphicFrame>
        <p:nvGraphicFramePr>
          <p:cNvPr id="2" name="Table 4">
            <a:extLst>
              <a:ext uri="{FF2B5EF4-FFF2-40B4-BE49-F238E27FC236}">
                <a16:creationId xmlns:a16="http://schemas.microsoft.com/office/drawing/2014/main" id="{BA4CD7D9-7550-D942-B06F-30C4DD119C9C}"/>
              </a:ext>
            </a:extLst>
          </p:cNvPr>
          <p:cNvGraphicFramePr>
            <a:graphicFrameLocks noGrp="1"/>
          </p:cNvGraphicFramePr>
          <p:nvPr>
            <p:extLst>
              <p:ext uri="{D42A27DB-BD31-4B8C-83A1-F6EECF244321}">
                <p14:modId xmlns:p14="http://schemas.microsoft.com/office/powerpoint/2010/main" val="311963829"/>
              </p:ext>
            </p:extLst>
          </p:nvPr>
        </p:nvGraphicFramePr>
        <p:xfrm>
          <a:off x="2009914" y="3304555"/>
          <a:ext cx="8127999" cy="1854200"/>
        </p:xfrm>
        <a:graphic>
          <a:graphicData uri="http://schemas.openxmlformats.org/drawingml/2006/table">
            <a:tbl>
              <a:tblPr firstRow="1" bandRow="1">
                <a:tableStyleId>{5C22544A-7EE6-4342-B048-85BDC9FD1C3A}</a:tableStyleId>
              </a:tblPr>
              <a:tblGrid>
                <a:gridCol w="2709333">
                  <a:extLst>
                    <a:ext uri="{9D8B030D-6E8A-4147-A177-3AD203B41FA5}">
                      <a16:colId xmlns:a16="http://schemas.microsoft.com/office/drawing/2014/main" val="35198886"/>
                    </a:ext>
                  </a:extLst>
                </a:gridCol>
                <a:gridCol w="2709333">
                  <a:extLst>
                    <a:ext uri="{9D8B030D-6E8A-4147-A177-3AD203B41FA5}">
                      <a16:colId xmlns:a16="http://schemas.microsoft.com/office/drawing/2014/main" val="3693391511"/>
                    </a:ext>
                  </a:extLst>
                </a:gridCol>
                <a:gridCol w="2709333">
                  <a:extLst>
                    <a:ext uri="{9D8B030D-6E8A-4147-A177-3AD203B41FA5}">
                      <a16:colId xmlns:a16="http://schemas.microsoft.com/office/drawing/2014/main" val="39120213"/>
                    </a:ext>
                  </a:extLst>
                </a:gridCol>
              </a:tblGrid>
              <a:tr h="370840">
                <a:tc>
                  <a:txBody>
                    <a:bodyPr/>
                    <a:lstStyle/>
                    <a:p>
                      <a:r>
                        <a:rPr lang="en-US" sz="1600" dirty="0"/>
                        <a:t>Stage</a:t>
                      </a:r>
                    </a:p>
                  </a:txBody>
                  <a:tcPr>
                    <a:solidFill>
                      <a:srgbClr val="9A1F18"/>
                    </a:solidFill>
                  </a:tcPr>
                </a:tc>
                <a:tc>
                  <a:txBody>
                    <a:bodyPr/>
                    <a:lstStyle/>
                    <a:p>
                      <a:r>
                        <a:rPr lang="en-US" sz="1600" dirty="0"/>
                        <a:t>Age</a:t>
                      </a:r>
                    </a:p>
                  </a:txBody>
                  <a:tcPr>
                    <a:solidFill>
                      <a:srgbClr val="9A1F18"/>
                    </a:solidFill>
                  </a:tcPr>
                </a:tc>
                <a:tc>
                  <a:txBody>
                    <a:bodyPr/>
                    <a:lstStyle/>
                    <a:p>
                      <a:r>
                        <a:rPr lang="en-US" sz="1600" dirty="0"/>
                        <a:t>Goal</a:t>
                      </a:r>
                    </a:p>
                  </a:txBody>
                  <a:tcPr>
                    <a:solidFill>
                      <a:srgbClr val="9A1F18"/>
                    </a:solidFill>
                  </a:tcPr>
                </a:tc>
                <a:extLst>
                  <a:ext uri="{0D108BD9-81ED-4DB2-BD59-A6C34878D82A}">
                    <a16:rowId xmlns:a16="http://schemas.microsoft.com/office/drawing/2014/main" val="2912653399"/>
                  </a:ext>
                </a:extLst>
              </a:tr>
              <a:tr h="370840">
                <a:tc>
                  <a:txBody>
                    <a:bodyPr/>
                    <a:lstStyle/>
                    <a:p>
                      <a:r>
                        <a:rPr lang="en-US" sz="1600" dirty="0"/>
                        <a:t>Sensorimotor</a:t>
                      </a:r>
                    </a:p>
                  </a:txBody>
                  <a:tcPr>
                    <a:solidFill>
                      <a:srgbClr val="EED2D3"/>
                    </a:solidFill>
                  </a:tcPr>
                </a:tc>
                <a:tc>
                  <a:txBody>
                    <a:bodyPr/>
                    <a:lstStyle/>
                    <a:p>
                      <a:r>
                        <a:rPr lang="en-US" sz="1600" dirty="0"/>
                        <a:t>Birth – 18-24 months</a:t>
                      </a:r>
                    </a:p>
                  </a:txBody>
                  <a:tcPr>
                    <a:solidFill>
                      <a:srgbClr val="EED2D3"/>
                    </a:solidFill>
                  </a:tcPr>
                </a:tc>
                <a:tc>
                  <a:txBody>
                    <a:bodyPr/>
                    <a:lstStyle/>
                    <a:p>
                      <a:r>
                        <a:rPr lang="en-US" sz="1600" dirty="0"/>
                        <a:t>Object performance</a:t>
                      </a:r>
                    </a:p>
                  </a:txBody>
                  <a:tcPr>
                    <a:solidFill>
                      <a:srgbClr val="EED2D3"/>
                    </a:solidFill>
                  </a:tcPr>
                </a:tc>
                <a:extLst>
                  <a:ext uri="{0D108BD9-81ED-4DB2-BD59-A6C34878D82A}">
                    <a16:rowId xmlns:a16="http://schemas.microsoft.com/office/drawing/2014/main" val="607919503"/>
                  </a:ext>
                </a:extLst>
              </a:tr>
              <a:tr h="370840">
                <a:tc>
                  <a:txBody>
                    <a:bodyPr/>
                    <a:lstStyle/>
                    <a:p>
                      <a:r>
                        <a:rPr lang="en-US" sz="1600" dirty="0"/>
                        <a:t>Preoperational</a:t>
                      </a:r>
                    </a:p>
                  </a:txBody>
                  <a:tcPr>
                    <a:solidFill>
                      <a:schemeClr val="bg2"/>
                    </a:solidFill>
                  </a:tcPr>
                </a:tc>
                <a:tc>
                  <a:txBody>
                    <a:bodyPr/>
                    <a:lstStyle/>
                    <a:p>
                      <a:r>
                        <a:rPr lang="en-US" sz="1600" dirty="0"/>
                        <a:t>2 – 7 years</a:t>
                      </a:r>
                    </a:p>
                  </a:txBody>
                  <a:tcPr>
                    <a:solidFill>
                      <a:schemeClr val="bg2"/>
                    </a:solidFill>
                  </a:tcPr>
                </a:tc>
                <a:tc>
                  <a:txBody>
                    <a:bodyPr/>
                    <a:lstStyle/>
                    <a:p>
                      <a:r>
                        <a:rPr lang="en-US" sz="1600" dirty="0"/>
                        <a:t>Symbolic thought</a:t>
                      </a:r>
                    </a:p>
                  </a:txBody>
                  <a:tcPr>
                    <a:solidFill>
                      <a:schemeClr val="bg2"/>
                    </a:solidFill>
                  </a:tcPr>
                </a:tc>
                <a:extLst>
                  <a:ext uri="{0D108BD9-81ED-4DB2-BD59-A6C34878D82A}">
                    <a16:rowId xmlns:a16="http://schemas.microsoft.com/office/drawing/2014/main" val="952138097"/>
                  </a:ext>
                </a:extLst>
              </a:tr>
              <a:tr h="370840">
                <a:tc>
                  <a:txBody>
                    <a:bodyPr/>
                    <a:lstStyle/>
                    <a:p>
                      <a:r>
                        <a:rPr lang="en-US" sz="1600" dirty="0"/>
                        <a:t>Concrete operational</a:t>
                      </a:r>
                    </a:p>
                  </a:txBody>
                  <a:tcPr>
                    <a:solidFill>
                      <a:srgbClr val="EED2D3"/>
                    </a:solidFill>
                  </a:tcPr>
                </a:tc>
                <a:tc>
                  <a:txBody>
                    <a:bodyPr/>
                    <a:lstStyle/>
                    <a:p>
                      <a:r>
                        <a:rPr lang="en-US" sz="1600" dirty="0"/>
                        <a:t>7 – 11 years</a:t>
                      </a:r>
                    </a:p>
                  </a:txBody>
                  <a:tcPr>
                    <a:solidFill>
                      <a:srgbClr val="EED2D3"/>
                    </a:solidFill>
                  </a:tcPr>
                </a:tc>
                <a:tc>
                  <a:txBody>
                    <a:bodyPr/>
                    <a:lstStyle/>
                    <a:p>
                      <a:r>
                        <a:rPr lang="en-US" sz="1600" dirty="0"/>
                        <a:t>Logical thought</a:t>
                      </a:r>
                    </a:p>
                  </a:txBody>
                  <a:tcPr>
                    <a:solidFill>
                      <a:srgbClr val="EED2D3"/>
                    </a:solidFill>
                  </a:tcPr>
                </a:tc>
                <a:extLst>
                  <a:ext uri="{0D108BD9-81ED-4DB2-BD59-A6C34878D82A}">
                    <a16:rowId xmlns:a16="http://schemas.microsoft.com/office/drawing/2014/main" val="2729676460"/>
                  </a:ext>
                </a:extLst>
              </a:tr>
              <a:tr h="370840">
                <a:tc>
                  <a:txBody>
                    <a:bodyPr/>
                    <a:lstStyle/>
                    <a:p>
                      <a:r>
                        <a:rPr lang="en-US" sz="1600" dirty="0"/>
                        <a:t>Formal operational</a:t>
                      </a:r>
                    </a:p>
                  </a:txBody>
                  <a:tcPr/>
                </a:tc>
                <a:tc>
                  <a:txBody>
                    <a:bodyPr/>
                    <a:lstStyle/>
                    <a:p>
                      <a:r>
                        <a:rPr lang="en-US" sz="1600" dirty="0"/>
                        <a:t>12 years +</a:t>
                      </a:r>
                    </a:p>
                  </a:txBody>
                  <a:tcPr/>
                </a:tc>
                <a:tc>
                  <a:txBody>
                    <a:bodyPr/>
                    <a:lstStyle/>
                    <a:p>
                      <a:r>
                        <a:rPr lang="en-US" sz="1600" dirty="0"/>
                        <a:t>Scientific reasoning</a:t>
                      </a:r>
                    </a:p>
                  </a:txBody>
                  <a:tcPr/>
                </a:tc>
                <a:extLst>
                  <a:ext uri="{0D108BD9-81ED-4DB2-BD59-A6C34878D82A}">
                    <a16:rowId xmlns:a16="http://schemas.microsoft.com/office/drawing/2014/main" val="3294096761"/>
                  </a:ext>
                </a:extLst>
              </a:tr>
            </a:tbl>
          </a:graphicData>
        </a:graphic>
      </p:graphicFrame>
    </p:spTree>
    <p:extLst>
      <p:ext uri="{BB962C8B-B14F-4D97-AF65-F5344CB8AC3E}">
        <p14:creationId xmlns:p14="http://schemas.microsoft.com/office/powerpoint/2010/main" val="30942035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838200" y="365125"/>
            <a:ext cx="10515600" cy="1325563"/>
          </a:xfrm>
          <a:solidFill>
            <a:srgbClr val="EED2D3"/>
          </a:solidFill>
        </p:spPr>
        <p:txBody>
          <a:bodyPr/>
          <a:lstStyle/>
          <a:p>
            <a:r>
              <a:rPr lang="en-US" dirty="0">
                <a:solidFill>
                  <a:srgbClr val="9A1F18"/>
                </a:solidFill>
              </a:rPr>
              <a:t>Sensorimotor stage</a:t>
            </a:r>
          </a:p>
        </p:txBody>
      </p:sp>
      <p:sp>
        <p:nvSpPr>
          <p:cNvPr id="3" name="TextBox 2"/>
          <p:cNvSpPr txBox="1"/>
          <p:nvPr/>
        </p:nvSpPr>
        <p:spPr>
          <a:xfrm>
            <a:off x="795132" y="1866348"/>
            <a:ext cx="10557564" cy="4955203"/>
          </a:xfrm>
          <a:prstGeom prst="rect">
            <a:avLst/>
          </a:prstGeom>
          <a:noFill/>
        </p:spPr>
        <p:txBody>
          <a:bodyPr wrap="square" rtlCol="0">
            <a:spAutoFit/>
          </a:bodyPr>
          <a:lstStyle/>
          <a:p>
            <a:pPr algn="l"/>
            <a:r>
              <a:rPr lang="en-GB" sz="2000" dirty="0">
                <a:solidFill>
                  <a:srgbClr val="333333"/>
                </a:solidFill>
              </a:rPr>
              <a:t>During this stage the f</a:t>
            </a:r>
            <a:r>
              <a:rPr lang="en-GB" sz="2000" b="0" i="0" dirty="0">
                <a:solidFill>
                  <a:srgbClr val="333333"/>
                </a:solidFill>
                <a:effectLst/>
              </a:rPr>
              <a:t>ocus on physical sensations and on learning to coordinate the body.</a:t>
            </a:r>
          </a:p>
          <a:p>
            <a:pPr algn="l"/>
            <a:endParaRPr lang="en-GB" sz="2000" b="0" i="0" dirty="0">
              <a:solidFill>
                <a:srgbClr val="333333"/>
              </a:solidFill>
              <a:effectLst/>
            </a:endParaRPr>
          </a:p>
          <a:p>
            <a:pPr marL="342900" indent="-342900" algn="l">
              <a:buFont typeface="Arial" panose="020B0604020202020204" pitchFamily="34" charset="0"/>
              <a:buChar char="•"/>
            </a:pPr>
            <a:r>
              <a:rPr lang="en-GB" sz="2000" b="0" i="0" dirty="0">
                <a:solidFill>
                  <a:srgbClr val="000000"/>
                </a:solidFill>
                <a:effectLst/>
              </a:rPr>
              <a:t>The infant learns about the world through their senses and through their actions (moving around and exploring its environment).</a:t>
            </a:r>
          </a:p>
          <a:p>
            <a:pPr marL="342900" indent="-342900" algn="l">
              <a:buFont typeface="Arial" panose="020B0604020202020204" pitchFamily="34" charset="0"/>
              <a:buChar char="•"/>
            </a:pPr>
            <a:r>
              <a:rPr lang="en-GB" sz="2000" b="0" i="0" dirty="0">
                <a:solidFill>
                  <a:srgbClr val="000000"/>
                </a:solidFill>
                <a:effectLst/>
              </a:rPr>
              <a:t>During the sensorimotor stage a range of cognitive abilities develop. These include: object permanence; self-recognition (the child realises that other people are separate from them); deferred imitation; and representational play.</a:t>
            </a:r>
          </a:p>
          <a:p>
            <a:pPr marL="342900" indent="-342900" algn="l">
              <a:buFont typeface="Arial" panose="020B0604020202020204" pitchFamily="34" charset="0"/>
              <a:buChar char="•"/>
            </a:pPr>
            <a:r>
              <a:rPr lang="en-GB" sz="2000" b="0" i="0" dirty="0">
                <a:solidFill>
                  <a:srgbClr val="000000"/>
                </a:solidFill>
                <a:effectLst/>
              </a:rPr>
              <a:t>They relate to the emergence of the general symbolic function, which is the capacity to represent the world mentally</a:t>
            </a:r>
          </a:p>
          <a:p>
            <a:pPr marL="342900" indent="-342900" algn="l">
              <a:buFont typeface="Arial" panose="020B0604020202020204" pitchFamily="34" charset="0"/>
              <a:buChar char="•"/>
            </a:pPr>
            <a:r>
              <a:rPr lang="en-GB" sz="2000" b="0" i="0" dirty="0">
                <a:solidFill>
                  <a:srgbClr val="000000"/>
                </a:solidFill>
                <a:effectLst/>
              </a:rPr>
              <a:t>At about 8 months the infant will understand the permanence of objects and that they will still exist even if they can’t see them and the infant will search for them when they disappear.</a:t>
            </a:r>
          </a:p>
          <a:p>
            <a:pPr algn="l"/>
            <a:endParaRPr lang="en-GB" sz="2000" b="0" i="0" dirty="0">
              <a:solidFill>
                <a:srgbClr val="000000"/>
              </a:solidFill>
              <a:effectLst/>
            </a:endParaRPr>
          </a:p>
          <a:p>
            <a:pPr marL="342900" indent="-342900" algn="l">
              <a:buFont typeface="Arial" panose="020B0604020202020204" pitchFamily="34" charset="0"/>
              <a:buChar char="•"/>
            </a:pPr>
            <a:endParaRPr lang="en-GB" sz="2000" b="0" i="0" dirty="0">
              <a:solidFill>
                <a:srgbClr val="333333"/>
              </a:solidFill>
              <a:effectLst/>
            </a:endParaRPr>
          </a:p>
          <a:p>
            <a:pPr algn="l"/>
            <a:endParaRPr lang="en-GB" sz="2000" b="0" i="0" dirty="0">
              <a:solidFill>
                <a:srgbClr val="333333"/>
              </a:solidFill>
              <a:effectLst/>
            </a:endParaRPr>
          </a:p>
          <a:p>
            <a:pPr algn="l"/>
            <a:endParaRPr lang="en-GB" sz="1600" b="0" i="0" dirty="0">
              <a:solidFill>
                <a:srgbClr val="333333"/>
              </a:solidFill>
              <a:effectLst/>
              <a:latin typeface="Helvetica Neue" panose="02000503000000020004" pitchFamily="2" charset="0"/>
            </a:endParaRPr>
          </a:p>
          <a:p>
            <a:pPr marL="342900" indent="-342900" algn="l">
              <a:buFont typeface="Arial" panose="020B0604020202020204" pitchFamily="34" charset="0"/>
              <a:buChar char="•"/>
            </a:pPr>
            <a:endParaRPr lang="en-GB" sz="2000" b="0" i="0" dirty="0">
              <a:solidFill>
                <a:srgbClr val="212121"/>
              </a:solidFill>
              <a:effectLst/>
              <a:latin typeface="Inter"/>
            </a:endParaRPr>
          </a:p>
        </p:txBody>
      </p:sp>
    </p:spTree>
    <p:extLst>
      <p:ext uri="{BB962C8B-B14F-4D97-AF65-F5344CB8AC3E}">
        <p14:creationId xmlns:p14="http://schemas.microsoft.com/office/powerpoint/2010/main" val="35558835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838200" y="365125"/>
            <a:ext cx="10515600" cy="1325563"/>
          </a:xfrm>
          <a:solidFill>
            <a:srgbClr val="EED2D3"/>
          </a:solidFill>
        </p:spPr>
        <p:txBody>
          <a:bodyPr/>
          <a:lstStyle/>
          <a:p>
            <a:r>
              <a:rPr lang="en-US" dirty="0">
                <a:solidFill>
                  <a:srgbClr val="9A1F18"/>
                </a:solidFill>
              </a:rPr>
              <a:t>Sensorimotor stage cont.</a:t>
            </a:r>
          </a:p>
        </p:txBody>
      </p:sp>
      <p:sp>
        <p:nvSpPr>
          <p:cNvPr id="3" name="TextBox 2"/>
          <p:cNvSpPr txBox="1"/>
          <p:nvPr/>
        </p:nvSpPr>
        <p:spPr>
          <a:xfrm>
            <a:off x="795132" y="1866348"/>
            <a:ext cx="10557564" cy="4031873"/>
          </a:xfrm>
          <a:prstGeom prst="rect">
            <a:avLst/>
          </a:prstGeom>
          <a:noFill/>
        </p:spPr>
        <p:txBody>
          <a:bodyPr wrap="square" rtlCol="0">
            <a:spAutoFit/>
          </a:bodyPr>
          <a:lstStyle/>
          <a:p>
            <a:pPr algn="l"/>
            <a:r>
              <a:rPr lang="en-GB" sz="2000" b="0" i="0" dirty="0">
                <a:solidFill>
                  <a:srgbClr val="000000"/>
                </a:solidFill>
                <a:effectLst/>
              </a:rPr>
              <a:t>During this stage the infant lives in the present. It does not yet have a mental picture of the world stored in its memory therefore it does not have a sense of object permanence. If it cannot see something then it does not exist. This is why you can hide a toy from an infant, while it watches, but it will not search for the object once it has gone out of sight.</a:t>
            </a:r>
          </a:p>
          <a:p>
            <a:pPr algn="l"/>
            <a:endParaRPr lang="en-GB" sz="2000" b="0" i="0" dirty="0">
              <a:solidFill>
                <a:srgbClr val="000000"/>
              </a:solidFill>
              <a:effectLst/>
            </a:endParaRPr>
          </a:p>
          <a:p>
            <a:pPr algn="l"/>
            <a:r>
              <a:rPr lang="en-GB" sz="2000" b="0" i="0" dirty="0">
                <a:solidFill>
                  <a:srgbClr val="000000"/>
                </a:solidFill>
                <a:effectLst/>
              </a:rPr>
              <a:t>The main achievement during this stage is object performance </a:t>
            </a:r>
            <a:r>
              <a:rPr lang="en-GB" sz="2000" i="0" dirty="0">
                <a:solidFill>
                  <a:srgbClr val="000000"/>
                </a:solidFill>
                <a:effectLst/>
              </a:rPr>
              <a:t>– </a:t>
            </a:r>
            <a:r>
              <a:rPr lang="en-GB" sz="2000" b="0" i="0" dirty="0">
                <a:solidFill>
                  <a:srgbClr val="000000"/>
                </a:solidFill>
                <a:effectLst/>
              </a:rPr>
              <a:t>knowing that an object still exists, even if it is hidden. It requires the ability to form a mental representation (i.e., a schema) of the object.</a:t>
            </a:r>
          </a:p>
          <a:p>
            <a:pPr algn="l"/>
            <a:endParaRPr lang="en-GB" sz="2000" b="0" i="0" dirty="0">
              <a:solidFill>
                <a:srgbClr val="000000"/>
              </a:solidFill>
              <a:effectLst/>
            </a:endParaRPr>
          </a:p>
          <a:p>
            <a:pPr marL="342900" indent="-342900" algn="l">
              <a:buFont typeface="Arial" panose="020B0604020202020204" pitchFamily="34" charset="0"/>
              <a:buChar char="•"/>
            </a:pPr>
            <a:endParaRPr lang="en-GB" sz="2000" b="0" i="0" dirty="0">
              <a:solidFill>
                <a:srgbClr val="333333"/>
              </a:solidFill>
              <a:effectLst/>
            </a:endParaRPr>
          </a:p>
          <a:p>
            <a:pPr algn="l"/>
            <a:endParaRPr lang="en-GB" sz="2000" b="0" i="0" dirty="0">
              <a:solidFill>
                <a:srgbClr val="333333"/>
              </a:solidFill>
              <a:effectLst/>
            </a:endParaRPr>
          </a:p>
          <a:p>
            <a:pPr algn="l"/>
            <a:endParaRPr lang="en-GB" sz="1600" b="0" i="0" dirty="0">
              <a:solidFill>
                <a:srgbClr val="333333"/>
              </a:solidFill>
              <a:effectLst/>
              <a:latin typeface="Helvetica Neue" panose="02000503000000020004" pitchFamily="2" charset="0"/>
            </a:endParaRPr>
          </a:p>
          <a:p>
            <a:pPr marL="342900" indent="-342900" algn="l">
              <a:buFont typeface="Arial" panose="020B0604020202020204" pitchFamily="34" charset="0"/>
              <a:buChar char="•"/>
            </a:pPr>
            <a:endParaRPr lang="en-GB" sz="2000" b="0" i="0" dirty="0">
              <a:solidFill>
                <a:srgbClr val="212121"/>
              </a:solidFill>
              <a:effectLst/>
              <a:latin typeface="Inter"/>
            </a:endParaRPr>
          </a:p>
        </p:txBody>
      </p:sp>
    </p:spTree>
    <p:extLst>
      <p:ext uri="{BB962C8B-B14F-4D97-AF65-F5344CB8AC3E}">
        <p14:creationId xmlns:p14="http://schemas.microsoft.com/office/powerpoint/2010/main" val="9290383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838200" y="365125"/>
            <a:ext cx="10515600" cy="1325563"/>
          </a:xfrm>
          <a:solidFill>
            <a:srgbClr val="EED2D3"/>
          </a:solidFill>
        </p:spPr>
        <p:txBody>
          <a:bodyPr/>
          <a:lstStyle/>
          <a:p>
            <a:r>
              <a:rPr lang="en-US" dirty="0">
                <a:solidFill>
                  <a:srgbClr val="9A1F18"/>
                </a:solidFill>
              </a:rPr>
              <a:t>Preoperational stage </a:t>
            </a:r>
          </a:p>
        </p:txBody>
      </p:sp>
      <p:sp>
        <p:nvSpPr>
          <p:cNvPr id="3" name="TextBox 2"/>
          <p:cNvSpPr txBox="1"/>
          <p:nvPr/>
        </p:nvSpPr>
        <p:spPr>
          <a:xfrm>
            <a:off x="795132" y="1866348"/>
            <a:ext cx="10557564" cy="5724644"/>
          </a:xfrm>
          <a:prstGeom prst="rect">
            <a:avLst/>
          </a:prstGeom>
          <a:noFill/>
        </p:spPr>
        <p:txBody>
          <a:bodyPr wrap="square" rtlCol="0">
            <a:spAutoFit/>
          </a:bodyPr>
          <a:lstStyle/>
          <a:p>
            <a:pPr algn="l"/>
            <a:r>
              <a:rPr lang="en-GB" b="0" i="0" dirty="0">
                <a:solidFill>
                  <a:srgbClr val="000000"/>
                </a:solidFill>
                <a:effectLst/>
              </a:rPr>
              <a:t>At the beginning of this stage the child does not use operations, so the thinking is influenced by the way things appear rather than logical reasoning. A child cannot conserve which means that the child does not understand that quantity remains the same even if the appearance changes. Furthermore, the child is egocentric; they assume that other people see the world as he does. This has been shown in the three mountains study.</a:t>
            </a:r>
          </a:p>
          <a:p>
            <a:pPr algn="l"/>
            <a:endParaRPr lang="en-GB" b="0" i="0" dirty="0">
              <a:solidFill>
                <a:srgbClr val="000000"/>
              </a:solidFill>
              <a:effectLst/>
            </a:endParaRPr>
          </a:p>
          <a:p>
            <a:pPr marL="285750" indent="-285750" algn="l">
              <a:buFont typeface="Arial" panose="020B0604020202020204" pitchFamily="34" charset="0"/>
              <a:buChar char="•"/>
            </a:pPr>
            <a:r>
              <a:rPr lang="en-GB" b="0" i="0" dirty="0">
                <a:solidFill>
                  <a:srgbClr val="000000"/>
                </a:solidFill>
                <a:effectLst/>
              </a:rPr>
              <a:t>Toddlers and young children acquire the ability to internally represent the world through language and mental imagery.</a:t>
            </a:r>
          </a:p>
          <a:p>
            <a:pPr marL="285750" indent="-285750" algn="l">
              <a:buFont typeface="Arial" panose="020B0604020202020204" pitchFamily="34" charset="0"/>
              <a:buChar char="•"/>
            </a:pPr>
            <a:r>
              <a:rPr lang="en-GB" b="0" i="0" dirty="0">
                <a:solidFill>
                  <a:srgbClr val="000000"/>
                </a:solidFill>
                <a:effectLst/>
              </a:rPr>
              <a:t>During this stage, young children can think about things symbolically. This is the ability to make one thing, such as a word or an object, stand for something other than itself.</a:t>
            </a:r>
          </a:p>
          <a:p>
            <a:pPr marL="285750" indent="-285750" algn="l">
              <a:buFont typeface="Arial" panose="020B0604020202020204" pitchFamily="34" charset="0"/>
              <a:buChar char="•"/>
            </a:pPr>
            <a:r>
              <a:rPr lang="en-GB" b="0" i="0" dirty="0">
                <a:solidFill>
                  <a:srgbClr val="000000"/>
                </a:solidFill>
                <a:effectLst/>
              </a:rPr>
              <a:t>A child’s thinking is dominated by how the world looks, not how the world is. It is not yet capable of logical (problem solving) type of thought.</a:t>
            </a:r>
          </a:p>
          <a:p>
            <a:pPr marL="285750" indent="-285750" algn="l">
              <a:buFont typeface="Arial" panose="020B0604020202020204" pitchFamily="34" charset="0"/>
              <a:buChar char="•"/>
            </a:pPr>
            <a:r>
              <a:rPr lang="en-GB" b="0" i="0" dirty="0">
                <a:solidFill>
                  <a:srgbClr val="000000"/>
                </a:solidFill>
                <a:effectLst/>
              </a:rPr>
              <a:t>Moreover, the child has difficulties with class inclusion; he can classify objects but cannot include objects in sub-sets, which involves classify objects as belonging to two or more categories simultaneously</a:t>
            </a:r>
          </a:p>
          <a:p>
            <a:pPr marL="285750" indent="-285750" algn="l">
              <a:buFont typeface="Arial" panose="020B0604020202020204" pitchFamily="34" charset="0"/>
              <a:buChar char="•"/>
            </a:pPr>
            <a:r>
              <a:rPr lang="en-GB" b="0" i="0" dirty="0">
                <a:solidFill>
                  <a:srgbClr val="000000"/>
                </a:solidFill>
                <a:effectLst/>
              </a:rPr>
              <a:t>Infants at this stage also demonstrate animism. This is the tendency for the child to think that non-living objects (such as toys) have life and feelings like a person’s.</a:t>
            </a:r>
          </a:p>
          <a:p>
            <a:pPr algn="l"/>
            <a:endParaRPr lang="en-GB" sz="2000" b="0" i="0" dirty="0">
              <a:solidFill>
                <a:srgbClr val="000000"/>
              </a:solidFill>
              <a:effectLst/>
            </a:endParaRPr>
          </a:p>
          <a:p>
            <a:pPr marL="342900" indent="-342900" algn="l">
              <a:buFont typeface="Arial" panose="020B0604020202020204" pitchFamily="34" charset="0"/>
              <a:buChar char="•"/>
            </a:pPr>
            <a:endParaRPr lang="en-GB" sz="2000" b="0" i="0" dirty="0">
              <a:solidFill>
                <a:srgbClr val="333333"/>
              </a:solidFill>
              <a:effectLst/>
            </a:endParaRPr>
          </a:p>
          <a:p>
            <a:pPr algn="l"/>
            <a:endParaRPr lang="en-GB" sz="2000" b="0" i="0" dirty="0">
              <a:solidFill>
                <a:srgbClr val="333333"/>
              </a:solidFill>
              <a:effectLst/>
            </a:endParaRPr>
          </a:p>
          <a:p>
            <a:pPr algn="l"/>
            <a:endParaRPr lang="en-GB" sz="1600" b="0" i="0" dirty="0">
              <a:solidFill>
                <a:srgbClr val="333333"/>
              </a:solidFill>
              <a:effectLst/>
              <a:latin typeface="Helvetica Neue" panose="02000503000000020004" pitchFamily="2" charset="0"/>
            </a:endParaRPr>
          </a:p>
          <a:p>
            <a:pPr marL="342900" indent="-342900" algn="l">
              <a:buFont typeface="Arial" panose="020B0604020202020204" pitchFamily="34" charset="0"/>
              <a:buChar char="•"/>
            </a:pPr>
            <a:endParaRPr lang="en-GB" sz="2000" b="0" i="0" dirty="0">
              <a:solidFill>
                <a:srgbClr val="212121"/>
              </a:solidFill>
              <a:effectLst/>
              <a:latin typeface="Inter"/>
            </a:endParaRPr>
          </a:p>
        </p:txBody>
      </p:sp>
    </p:spTree>
    <p:extLst>
      <p:ext uri="{BB962C8B-B14F-4D97-AF65-F5344CB8AC3E}">
        <p14:creationId xmlns:p14="http://schemas.microsoft.com/office/powerpoint/2010/main" val="30692755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838200" y="365125"/>
            <a:ext cx="10515600" cy="1325563"/>
          </a:xfrm>
          <a:solidFill>
            <a:srgbClr val="EED2D3"/>
          </a:solidFill>
        </p:spPr>
        <p:txBody>
          <a:bodyPr/>
          <a:lstStyle/>
          <a:p>
            <a:r>
              <a:rPr lang="en-US" dirty="0">
                <a:solidFill>
                  <a:srgbClr val="9A1F18"/>
                </a:solidFill>
              </a:rPr>
              <a:t>Preoperational stage cont.</a:t>
            </a:r>
          </a:p>
        </p:txBody>
      </p:sp>
      <p:sp>
        <p:nvSpPr>
          <p:cNvPr id="3" name="TextBox 2"/>
          <p:cNvSpPr txBox="1"/>
          <p:nvPr/>
        </p:nvSpPr>
        <p:spPr>
          <a:xfrm>
            <a:off x="795132" y="1866348"/>
            <a:ext cx="10557564" cy="2800767"/>
          </a:xfrm>
          <a:prstGeom prst="rect">
            <a:avLst/>
          </a:prstGeom>
          <a:noFill/>
        </p:spPr>
        <p:txBody>
          <a:bodyPr wrap="square" rtlCol="0">
            <a:spAutoFit/>
          </a:bodyPr>
          <a:lstStyle/>
          <a:p>
            <a:pPr algn="l"/>
            <a:r>
              <a:rPr lang="en-GB" sz="2000" b="0" i="0" dirty="0">
                <a:solidFill>
                  <a:srgbClr val="000000"/>
                </a:solidFill>
                <a:effectLst/>
              </a:rPr>
              <a:t>By 2 years, children have made some progress towards detaching their thought from physical world. However, they have not yet developed logical (or 'operational') thought characteristics of later stages. Thinking is still intuitive (based on subjective judgements about situations) and egocentric (centred on the child's own view of the world).</a:t>
            </a:r>
          </a:p>
          <a:p>
            <a:pPr algn="l"/>
            <a:endParaRPr lang="en-GB" sz="2000" b="0" i="0" dirty="0">
              <a:solidFill>
                <a:srgbClr val="000000"/>
              </a:solidFill>
              <a:effectLst/>
            </a:endParaRPr>
          </a:p>
          <a:p>
            <a:pPr marL="342900" indent="-342900" algn="l">
              <a:buFont typeface="Arial" panose="020B0604020202020204" pitchFamily="34" charset="0"/>
              <a:buChar char="•"/>
            </a:pPr>
            <a:endParaRPr lang="en-GB" sz="2000" b="0" i="0" dirty="0">
              <a:solidFill>
                <a:srgbClr val="333333"/>
              </a:solidFill>
              <a:effectLst/>
            </a:endParaRPr>
          </a:p>
          <a:p>
            <a:pPr algn="l"/>
            <a:endParaRPr lang="en-GB" sz="2000" b="0" i="0" dirty="0">
              <a:solidFill>
                <a:srgbClr val="333333"/>
              </a:solidFill>
              <a:effectLst/>
            </a:endParaRPr>
          </a:p>
          <a:p>
            <a:pPr algn="l"/>
            <a:endParaRPr lang="en-GB" sz="1600" b="0" i="0" dirty="0">
              <a:solidFill>
                <a:srgbClr val="333333"/>
              </a:solidFill>
              <a:effectLst/>
              <a:latin typeface="Helvetica Neue" panose="02000503000000020004" pitchFamily="2" charset="0"/>
            </a:endParaRPr>
          </a:p>
          <a:p>
            <a:pPr marL="342900" indent="-342900" algn="l">
              <a:buFont typeface="Arial" panose="020B0604020202020204" pitchFamily="34" charset="0"/>
              <a:buChar char="•"/>
            </a:pPr>
            <a:endParaRPr lang="en-GB" sz="2000" b="0" i="0" dirty="0">
              <a:solidFill>
                <a:srgbClr val="212121"/>
              </a:solidFill>
              <a:effectLst/>
              <a:latin typeface="Inter"/>
            </a:endParaRPr>
          </a:p>
        </p:txBody>
      </p:sp>
    </p:spTree>
    <p:extLst>
      <p:ext uri="{BB962C8B-B14F-4D97-AF65-F5344CB8AC3E}">
        <p14:creationId xmlns:p14="http://schemas.microsoft.com/office/powerpoint/2010/main" val="9015119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838200" y="365125"/>
            <a:ext cx="10515600" cy="1325563"/>
          </a:xfrm>
          <a:solidFill>
            <a:srgbClr val="EED2D3"/>
          </a:solidFill>
        </p:spPr>
        <p:txBody>
          <a:bodyPr/>
          <a:lstStyle/>
          <a:p>
            <a:r>
              <a:rPr lang="en-US" dirty="0">
                <a:solidFill>
                  <a:srgbClr val="9A1F18"/>
                </a:solidFill>
              </a:rPr>
              <a:t>Concrete operational stage </a:t>
            </a:r>
          </a:p>
        </p:txBody>
      </p:sp>
      <p:sp>
        <p:nvSpPr>
          <p:cNvPr id="3" name="TextBox 2"/>
          <p:cNvSpPr txBox="1"/>
          <p:nvPr/>
        </p:nvSpPr>
        <p:spPr>
          <a:xfrm>
            <a:off x="795132" y="1866348"/>
            <a:ext cx="10557564" cy="5262979"/>
          </a:xfrm>
          <a:prstGeom prst="rect">
            <a:avLst/>
          </a:prstGeom>
          <a:noFill/>
        </p:spPr>
        <p:txBody>
          <a:bodyPr wrap="square" rtlCol="0">
            <a:spAutoFit/>
          </a:bodyPr>
          <a:lstStyle/>
          <a:p>
            <a:pPr algn="l"/>
            <a:r>
              <a:rPr lang="en-GB" sz="2000" b="0" i="0" dirty="0">
                <a:solidFill>
                  <a:srgbClr val="000000"/>
                </a:solidFill>
                <a:effectLst/>
              </a:rPr>
              <a:t>By the beginning of the concrete operational stage, the child can use operations ( a set of logical rules) so they can conserve quantities, they realise that people see the world in a different way than they do (decentring) and they have improved in inclusion tasks. Children still have difficulties with abstract thinking.</a:t>
            </a:r>
          </a:p>
          <a:p>
            <a:pPr algn="l"/>
            <a:endParaRPr lang="en-GB" sz="2000" b="0" i="0" dirty="0">
              <a:solidFill>
                <a:srgbClr val="000000"/>
              </a:solidFill>
              <a:effectLst/>
            </a:endParaRPr>
          </a:p>
          <a:p>
            <a:pPr marL="342900" indent="-342900" algn="l">
              <a:buFont typeface="Arial" panose="020B0604020202020204" pitchFamily="34" charset="0"/>
              <a:buChar char="•"/>
            </a:pPr>
            <a:r>
              <a:rPr lang="en-GB" sz="2000" b="0" i="0" dirty="0">
                <a:solidFill>
                  <a:srgbClr val="000000"/>
                </a:solidFill>
                <a:effectLst/>
              </a:rPr>
              <a:t>During this stage, children begin to thinking logically about concrete events.</a:t>
            </a:r>
          </a:p>
          <a:p>
            <a:pPr marL="342900" indent="-342900" algn="l">
              <a:buFont typeface="Arial" panose="020B0604020202020204" pitchFamily="34" charset="0"/>
              <a:buChar char="•"/>
            </a:pPr>
            <a:r>
              <a:rPr lang="en-GB" sz="2000" b="0" i="0" dirty="0">
                <a:solidFill>
                  <a:srgbClr val="000000"/>
                </a:solidFill>
                <a:effectLst/>
              </a:rPr>
              <a:t>Children begin to understand the concept of conservation; understanding that, although things may change in appearance, certain properties remain the same.</a:t>
            </a:r>
          </a:p>
          <a:p>
            <a:pPr marL="342900" indent="-342900" algn="l">
              <a:buFont typeface="Arial" panose="020B0604020202020204" pitchFamily="34" charset="0"/>
              <a:buChar char="•"/>
            </a:pPr>
            <a:r>
              <a:rPr lang="en-GB" sz="2000" b="0" i="0" dirty="0">
                <a:solidFill>
                  <a:srgbClr val="000000"/>
                </a:solidFill>
                <a:effectLst/>
              </a:rPr>
              <a:t>During this stage, children can mentally reverse things (e.g. picture a ball of plasticine returning to its original shape).</a:t>
            </a:r>
          </a:p>
          <a:p>
            <a:pPr marL="342900" indent="-342900" algn="l">
              <a:buFont typeface="Arial" panose="020B0604020202020204" pitchFamily="34" charset="0"/>
              <a:buChar char="•"/>
            </a:pPr>
            <a:r>
              <a:rPr lang="en-GB" sz="2000" b="0" i="0" dirty="0">
                <a:solidFill>
                  <a:srgbClr val="000000"/>
                </a:solidFill>
                <a:effectLst/>
              </a:rPr>
              <a:t>During this stage, children also become less egocentric and begin to think about how other people might think and feel.</a:t>
            </a:r>
          </a:p>
          <a:p>
            <a:pPr algn="l"/>
            <a:endParaRPr lang="en-GB" sz="2000" b="0" i="0" dirty="0">
              <a:solidFill>
                <a:srgbClr val="000000"/>
              </a:solidFill>
              <a:effectLst/>
            </a:endParaRPr>
          </a:p>
          <a:p>
            <a:pPr marL="342900" indent="-342900" algn="l">
              <a:buFont typeface="Arial" panose="020B0604020202020204" pitchFamily="34" charset="0"/>
              <a:buChar char="•"/>
            </a:pPr>
            <a:endParaRPr lang="en-GB" sz="2000" b="0" i="0" dirty="0">
              <a:solidFill>
                <a:srgbClr val="333333"/>
              </a:solidFill>
              <a:effectLst/>
            </a:endParaRPr>
          </a:p>
          <a:p>
            <a:pPr algn="l"/>
            <a:endParaRPr lang="en-GB" sz="2000" b="0" i="0" dirty="0">
              <a:solidFill>
                <a:srgbClr val="333333"/>
              </a:solidFill>
              <a:effectLst/>
            </a:endParaRPr>
          </a:p>
          <a:p>
            <a:pPr algn="l"/>
            <a:endParaRPr lang="en-GB" sz="1600" b="0" i="0" dirty="0">
              <a:solidFill>
                <a:srgbClr val="333333"/>
              </a:solidFill>
              <a:effectLst/>
              <a:latin typeface="Helvetica Neue" panose="02000503000000020004" pitchFamily="2" charset="0"/>
            </a:endParaRPr>
          </a:p>
          <a:p>
            <a:pPr marL="342900" indent="-342900" algn="l">
              <a:buFont typeface="Arial" panose="020B0604020202020204" pitchFamily="34" charset="0"/>
              <a:buChar char="•"/>
            </a:pPr>
            <a:endParaRPr lang="en-GB" sz="2000" b="0" i="0" dirty="0">
              <a:solidFill>
                <a:srgbClr val="212121"/>
              </a:solidFill>
              <a:effectLst/>
              <a:latin typeface="Inter"/>
            </a:endParaRPr>
          </a:p>
        </p:txBody>
      </p:sp>
    </p:spTree>
    <p:extLst>
      <p:ext uri="{BB962C8B-B14F-4D97-AF65-F5344CB8AC3E}">
        <p14:creationId xmlns:p14="http://schemas.microsoft.com/office/powerpoint/2010/main" val="10173456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838200" y="365125"/>
            <a:ext cx="10515600" cy="1325563"/>
          </a:xfrm>
          <a:solidFill>
            <a:srgbClr val="EED2D3"/>
          </a:solidFill>
        </p:spPr>
        <p:txBody>
          <a:bodyPr/>
          <a:lstStyle/>
          <a:p>
            <a:r>
              <a:rPr lang="en-US" dirty="0">
                <a:solidFill>
                  <a:srgbClr val="9A1F18"/>
                </a:solidFill>
              </a:rPr>
              <a:t>Concrete operational stage cont. </a:t>
            </a:r>
          </a:p>
        </p:txBody>
      </p:sp>
      <p:sp>
        <p:nvSpPr>
          <p:cNvPr id="3" name="TextBox 2"/>
          <p:cNvSpPr txBox="1"/>
          <p:nvPr/>
        </p:nvSpPr>
        <p:spPr>
          <a:xfrm>
            <a:off x="795132" y="1866348"/>
            <a:ext cx="10557564" cy="5262979"/>
          </a:xfrm>
          <a:prstGeom prst="rect">
            <a:avLst/>
          </a:prstGeom>
          <a:noFill/>
        </p:spPr>
        <p:txBody>
          <a:bodyPr wrap="square" rtlCol="0">
            <a:spAutoFit/>
          </a:bodyPr>
          <a:lstStyle/>
          <a:p>
            <a:pPr algn="l"/>
            <a:r>
              <a:rPr lang="en-GB" sz="2000" b="0" i="0" dirty="0">
                <a:solidFill>
                  <a:srgbClr val="000000"/>
                </a:solidFill>
                <a:effectLst/>
              </a:rPr>
              <a:t>The stage is called concrete because children can think logically much more successfully if they can manipulate real (concrete) materials or pictures of them. Piaget considered the concrete stage a major turning point in the child's cognitive development because it marks the beginning of logical or operational thought. This means the child can work things out internally in their head (rather than physically try things out in the real world).</a:t>
            </a:r>
          </a:p>
          <a:p>
            <a:pPr algn="l"/>
            <a:endParaRPr lang="en-GB" sz="2000" dirty="0">
              <a:solidFill>
                <a:srgbClr val="000000"/>
              </a:solidFill>
            </a:endParaRPr>
          </a:p>
          <a:p>
            <a:pPr algn="l"/>
            <a:r>
              <a:rPr lang="en-GB" sz="2000" b="0" i="0" dirty="0">
                <a:solidFill>
                  <a:srgbClr val="000000"/>
                </a:solidFill>
                <a:effectLst/>
              </a:rPr>
              <a:t>Children can conserve number (age 6), mass (age 7), and weight (age 9). Conservation is the understanding that something stays the same in quantity even though its appearance changes. But operational thought is only effective here if the child is asked to reason about materials that are physically present. Children at this stage will tend to make mistakes or be overwhelmed when asked to reason about abstract or hypothetical problems.</a:t>
            </a:r>
          </a:p>
          <a:p>
            <a:pPr algn="l"/>
            <a:endParaRPr lang="en-GB" sz="2000" b="0" i="0" dirty="0">
              <a:solidFill>
                <a:srgbClr val="000000"/>
              </a:solidFill>
              <a:effectLst/>
              <a:latin typeface="Georgia" panose="02040502050405020303" pitchFamily="18" charset="0"/>
            </a:endParaRPr>
          </a:p>
          <a:p>
            <a:pPr algn="l"/>
            <a:endParaRPr lang="en-GB" sz="2000" b="0" i="0" dirty="0">
              <a:solidFill>
                <a:srgbClr val="000000"/>
              </a:solidFill>
              <a:effectLst/>
            </a:endParaRPr>
          </a:p>
          <a:p>
            <a:pPr marL="342900" indent="-342900" algn="l">
              <a:buFont typeface="Arial" panose="020B0604020202020204" pitchFamily="34" charset="0"/>
              <a:buChar char="•"/>
            </a:pPr>
            <a:endParaRPr lang="en-GB" sz="2000" b="0" i="0" dirty="0">
              <a:solidFill>
                <a:srgbClr val="333333"/>
              </a:solidFill>
              <a:effectLst/>
            </a:endParaRPr>
          </a:p>
          <a:p>
            <a:pPr algn="l"/>
            <a:endParaRPr lang="en-GB" sz="2000" b="0" i="0" dirty="0">
              <a:solidFill>
                <a:srgbClr val="333333"/>
              </a:solidFill>
              <a:effectLst/>
            </a:endParaRPr>
          </a:p>
          <a:p>
            <a:pPr algn="l"/>
            <a:endParaRPr lang="en-GB" sz="1600" b="0" i="0" dirty="0">
              <a:solidFill>
                <a:srgbClr val="333333"/>
              </a:solidFill>
              <a:effectLst/>
              <a:latin typeface="Helvetica Neue" panose="02000503000000020004" pitchFamily="2" charset="0"/>
            </a:endParaRPr>
          </a:p>
          <a:p>
            <a:pPr marL="342900" indent="-342900" algn="l">
              <a:buFont typeface="Arial" panose="020B0604020202020204" pitchFamily="34" charset="0"/>
              <a:buChar char="•"/>
            </a:pPr>
            <a:endParaRPr lang="en-GB" sz="2000" b="0" i="0" dirty="0">
              <a:solidFill>
                <a:srgbClr val="212121"/>
              </a:solidFill>
              <a:effectLst/>
              <a:latin typeface="Inter"/>
            </a:endParaRPr>
          </a:p>
        </p:txBody>
      </p:sp>
    </p:spTree>
    <p:extLst>
      <p:ext uri="{BB962C8B-B14F-4D97-AF65-F5344CB8AC3E}">
        <p14:creationId xmlns:p14="http://schemas.microsoft.com/office/powerpoint/2010/main" val="31990828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838200" y="365125"/>
            <a:ext cx="10515600" cy="1325563"/>
          </a:xfrm>
          <a:solidFill>
            <a:srgbClr val="EED2D3"/>
          </a:solidFill>
        </p:spPr>
        <p:txBody>
          <a:bodyPr/>
          <a:lstStyle/>
          <a:p>
            <a:r>
              <a:rPr lang="en-US" dirty="0">
                <a:solidFill>
                  <a:srgbClr val="9A1F18"/>
                </a:solidFill>
              </a:rPr>
              <a:t>Formal operational stage  </a:t>
            </a:r>
          </a:p>
        </p:txBody>
      </p:sp>
      <p:sp>
        <p:nvSpPr>
          <p:cNvPr id="3" name="TextBox 2"/>
          <p:cNvSpPr txBox="1"/>
          <p:nvPr/>
        </p:nvSpPr>
        <p:spPr>
          <a:xfrm>
            <a:off x="795132" y="1866348"/>
            <a:ext cx="10557564" cy="6894195"/>
          </a:xfrm>
          <a:prstGeom prst="rect">
            <a:avLst/>
          </a:prstGeom>
          <a:noFill/>
        </p:spPr>
        <p:txBody>
          <a:bodyPr wrap="square" rtlCol="0">
            <a:spAutoFit/>
          </a:bodyPr>
          <a:lstStyle/>
          <a:p>
            <a:pPr algn="l"/>
            <a:r>
              <a:rPr lang="en-GB" b="0" i="0" dirty="0">
                <a:solidFill>
                  <a:srgbClr val="000000"/>
                </a:solidFill>
                <a:effectLst/>
              </a:rPr>
              <a:t>The formal operational period begins at about age 11. As adolescents enter this stage, they gain the ability to think in an abstract manner, the ability to combine and classify items in a more sophisticated way, and the capacity for higher-order reasoning.</a:t>
            </a:r>
          </a:p>
          <a:p>
            <a:pPr algn="l"/>
            <a:endParaRPr lang="en-GB" b="0" i="0" dirty="0">
              <a:solidFill>
                <a:srgbClr val="000000"/>
              </a:solidFill>
              <a:effectLst/>
            </a:endParaRPr>
          </a:p>
          <a:p>
            <a:pPr algn="l"/>
            <a:r>
              <a:rPr lang="en-GB" b="0" i="0" dirty="0">
                <a:solidFill>
                  <a:srgbClr val="000000"/>
                </a:solidFill>
                <a:effectLst/>
              </a:rPr>
              <a:t>Adolescents can think systematically and reason about what might be as well as what is (not everyone achieves this stage). This allows them to understand politics, ethics, and science fiction, as well as to engage in scientific reasoning. Adolescents can deal with abstract ideas: e.g. they can understand division and fractions without having to actually divide things up. Solve hypothetical (imaginary) problems.</a:t>
            </a:r>
          </a:p>
          <a:p>
            <a:pPr algn="l"/>
            <a:endParaRPr lang="en-GB" b="0" i="0" dirty="0">
              <a:solidFill>
                <a:srgbClr val="000000"/>
              </a:solidFill>
              <a:effectLst/>
            </a:endParaRPr>
          </a:p>
          <a:p>
            <a:pPr marL="342900" indent="-342900" algn="l">
              <a:buFont typeface="Arial" panose="020B0604020202020204" pitchFamily="34" charset="0"/>
              <a:buChar char="•"/>
            </a:pPr>
            <a:r>
              <a:rPr lang="en-GB" b="0" i="0" dirty="0">
                <a:solidFill>
                  <a:srgbClr val="000000"/>
                </a:solidFill>
                <a:effectLst/>
              </a:rPr>
              <a:t>Concrete operations are carried out on things whereas formal operations are carried out on ideas. Formal operational thought is entirely freed from physical and perceptual constraints.</a:t>
            </a:r>
          </a:p>
          <a:p>
            <a:pPr marL="342900" indent="-342900" algn="l">
              <a:buFont typeface="Arial" panose="020B0604020202020204" pitchFamily="34" charset="0"/>
              <a:buChar char="•"/>
            </a:pPr>
            <a:r>
              <a:rPr lang="en-GB" b="0" i="0" dirty="0">
                <a:solidFill>
                  <a:srgbClr val="000000"/>
                </a:solidFill>
                <a:effectLst/>
              </a:rPr>
              <a:t>During this stage, adolescents can deal with abstract ideas (</a:t>
            </a:r>
            <a:r>
              <a:rPr lang="en-GB" b="0" i="0" dirty="0" err="1">
                <a:solidFill>
                  <a:srgbClr val="000000"/>
                </a:solidFill>
                <a:effectLst/>
              </a:rPr>
              <a:t>eg.</a:t>
            </a:r>
            <a:r>
              <a:rPr lang="en-GB" b="0" i="0" dirty="0">
                <a:solidFill>
                  <a:srgbClr val="000000"/>
                </a:solidFill>
                <a:effectLst/>
              </a:rPr>
              <a:t> no longer needing to think about slicing up cakes or sharing sweets to understand division and fractions).</a:t>
            </a:r>
          </a:p>
          <a:p>
            <a:pPr marL="342900" indent="-342900" algn="l">
              <a:buFont typeface="Arial" panose="020B0604020202020204" pitchFamily="34" charset="0"/>
              <a:buChar char="•"/>
            </a:pPr>
            <a:r>
              <a:rPr lang="en-GB" b="0" i="0" dirty="0">
                <a:solidFill>
                  <a:srgbClr val="000000"/>
                </a:solidFill>
                <a:effectLst/>
              </a:rPr>
              <a:t>They can follow the form of an argument without having to think in terms of specific examples.</a:t>
            </a:r>
          </a:p>
          <a:p>
            <a:pPr marL="342900" indent="-342900" algn="l">
              <a:buFont typeface="Arial" panose="020B0604020202020204" pitchFamily="34" charset="0"/>
              <a:buChar char="•"/>
            </a:pPr>
            <a:r>
              <a:rPr lang="en-GB" b="0" i="0" dirty="0">
                <a:solidFill>
                  <a:srgbClr val="000000"/>
                </a:solidFill>
                <a:effectLst/>
              </a:rPr>
              <a:t>Adolescents can deal with hypothetical problems with many possible solutions. </a:t>
            </a:r>
            <a:r>
              <a:rPr lang="en-GB" b="0" i="0" dirty="0" err="1">
                <a:solidFill>
                  <a:srgbClr val="000000"/>
                </a:solidFill>
                <a:effectLst/>
              </a:rPr>
              <a:t>Eg.</a:t>
            </a:r>
            <a:r>
              <a:rPr lang="en-GB" b="0" i="0" dirty="0">
                <a:solidFill>
                  <a:srgbClr val="000000"/>
                </a:solidFill>
                <a:effectLst/>
              </a:rPr>
              <a:t> if asked ‘What would happen if money were abolished in one hour’s time?’, they could speculate about many possible consequences.</a:t>
            </a:r>
          </a:p>
          <a:p>
            <a:pPr algn="l"/>
            <a:endParaRPr lang="en-GB" sz="2000" b="0" i="0" dirty="0">
              <a:solidFill>
                <a:srgbClr val="000000"/>
              </a:solidFill>
              <a:effectLst/>
            </a:endParaRPr>
          </a:p>
          <a:p>
            <a:pPr algn="l"/>
            <a:endParaRPr lang="en-GB" sz="2000" b="0" i="0" dirty="0">
              <a:solidFill>
                <a:srgbClr val="000000"/>
              </a:solidFill>
              <a:effectLst/>
            </a:endParaRPr>
          </a:p>
          <a:p>
            <a:pPr algn="l"/>
            <a:endParaRPr lang="en-GB" sz="2000" b="0" i="0" dirty="0">
              <a:solidFill>
                <a:srgbClr val="000000"/>
              </a:solidFill>
              <a:effectLst/>
            </a:endParaRPr>
          </a:p>
          <a:p>
            <a:pPr marL="342900" indent="-342900" algn="l">
              <a:buFont typeface="Arial" panose="020B0604020202020204" pitchFamily="34" charset="0"/>
              <a:buChar char="•"/>
            </a:pPr>
            <a:endParaRPr lang="en-GB" sz="2000" b="0" i="0" dirty="0">
              <a:solidFill>
                <a:srgbClr val="333333"/>
              </a:solidFill>
              <a:effectLst/>
            </a:endParaRPr>
          </a:p>
          <a:p>
            <a:pPr algn="l"/>
            <a:endParaRPr lang="en-GB" sz="2000" b="0" i="0" dirty="0">
              <a:solidFill>
                <a:srgbClr val="333333"/>
              </a:solidFill>
              <a:effectLst/>
            </a:endParaRPr>
          </a:p>
          <a:p>
            <a:pPr algn="l"/>
            <a:endParaRPr lang="en-GB" sz="1600" b="0" i="0" dirty="0">
              <a:solidFill>
                <a:srgbClr val="333333"/>
              </a:solidFill>
              <a:effectLst/>
              <a:latin typeface="Helvetica Neue" panose="02000503000000020004" pitchFamily="2" charset="0"/>
            </a:endParaRPr>
          </a:p>
          <a:p>
            <a:pPr marL="342900" indent="-342900" algn="l">
              <a:buFont typeface="Arial" panose="020B0604020202020204" pitchFamily="34" charset="0"/>
              <a:buChar char="•"/>
            </a:pPr>
            <a:endParaRPr lang="en-GB" sz="2000" b="0" i="0" dirty="0">
              <a:solidFill>
                <a:srgbClr val="212121"/>
              </a:solidFill>
              <a:effectLst/>
              <a:latin typeface="Inter"/>
            </a:endParaRPr>
          </a:p>
        </p:txBody>
      </p:sp>
    </p:spTree>
    <p:extLst>
      <p:ext uri="{BB962C8B-B14F-4D97-AF65-F5344CB8AC3E}">
        <p14:creationId xmlns:p14="http://schemas.microsoft.com/office/powerpoint/2010/main" val="248523303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838200" y="365125"/>
            <a:ext cx="10515600" cy="1325563"/>
          </a:xfrm>
          <a:solidFill>
            <a:srgbClr val="EED2D3"/>
          </a:solidFill>
        </p:spPr>
        <p:txBody>
          <a:bodyPr/>
          <a:lstStyle/>
          <a:p>
            <a:r>
              <a:rPr lang="en-US" dirty="0">
                <a:solidFill>
                  <a:srgbClr val="9A1F18"/>
                </a:solidFill>
              </a:rPr>
              <a:t>Formal operational stage cont. </a:t>
            </a:r>
          </a:p>
        </p:txBody>
      </p:sp>
      <p:sp>
        <p:nvSpPr>
          <p:cNvPr id="3" name="TextBox 2"/>
          <p:cNvSpPr txBox="1"/>
          <p:nvPr/>
        </p:nvSpPr>
        <p:spPr>
          <a:xfrm>
            <a:off x="795132" y="1866348"/>
            <a:ext cx="10557564" cy="4031873"/>
          </a:xfrm>
          <a:prstGeom prst="rect">
            <a:avLst/>
          </a:prstGeom>
          <a:noFill/>
        </p:spPr>
        <p:txBody>
          <a:bodyPr wrap="square" rtlCol="0">
            <a:spAutoFit/>
          </a:bodyPr>
          <a:lstStyle/>
          <a:p>
            <a:pPr algn="l"/>
            <a:r>
              <a:rPr lang="en-GB" sz="2000" b="0" i="0" dirty="0">
                <a:solidFill>
                  <a:srgbClr val="000000"/>
                </a:solidFill>
                <a:effectLst/>
              </a:rPr>
              <a:t>From about 12 years children can follow the form of a logical argument without reference to its content. During this time, people develop the ability to think about abstract concepts, and logically test hypotheses.</a:t>
            </a:r>
          </a:p>
          <a:p>
            <a:pPr algn="l"/>
            <a:endParaRPr lang="en-GB" sz="2000" b="0" i="0" dirty="0">
              <a:solidFill>
                <a:srgbClr val="000000"/>
              </a:solidFill>
              <a:effectLst/>
            </a:endParaRPr>
          </a:p>
          <a:p>
            <a:pPr algn="l"/>
            <a:r>
              <a:rPr lang="en-GB" sz="2000" b="0" i="0" dirty="0">
                <a:solidFill>
                  <a:srgbClr val="000000"/>
                </a:solidFill>
                <a:effectLst/>
              </a:rPr>
              <a:t>This stage sees emergence of scientific thinking, formulating abstract theories and hypotheses when faced with a problem.</a:t>
            </a:r>
          </a:p>
          <a:p>
            <a:pPr algn="l"/>
            <a:endParaRPr lang="en-GB" sz="2000" b="0" i="0" dirty="0">
              <a:solidFill>
                <a:srgbClr val="000000"/>
              </a:solidFill>
              <a:effectLst/>
            </a:endParaRPr>
          </a:p>
          <a:p>
            <a:pPr algn="l"/>
            <a:endParaRPr lang="en-GB" sz="2000" b="0" i="0" dirty="0">
              <a:solidFill>
                <a:srgbClr val="000000"/>
              </a:solidFill>
              <a:effectLst/>
            </a:endParaRPr>
          </a:p>
          <a:p>
            <a:pPr algn="l"/>
            <a:endParaRPr lang="en-GB" sz="2000" b="0" i="0" dirty="0">
              <a:solidFill>
                <a:srgbClr val="000000"/>
              </a:solidFill>
              <a:effectLst/>
            </a:endParaRPr>
          </a:p>
          <a:p>
            <a:pPr marL="342900" indent="-342900" algn="l">
              <a:buFont typeface="Arial" panose="020B0604020202020204" pitchFamily="34" charset="0"/>
              <a:buChar char="•"/>
            </a:pPr>
            <a:endParaRPr lang="en-GB" sz="2000" b="0" i="0" dirty="0">
              <a:solidFill>
                <a:srgbClr val="333333"/>
              </a:solidFill>
              <a:effectLst/>
            </a:endParaRPr>
          </a:p>
          <a:p>
            <a:pPr algn="l"/>
            <a:endParaRPr lang="en-GB" sz="2000" b="0" i="0" dirty="0">
              <a:solidFill>
                <a:srgbClr val="333333"/>
              </a:solidFill>
              <a:effectLst/>
            </a:endParaRPr>
          </a:p>
          <a:p>
            <a:pPr algn="l"/>
            <a:endParaRPr lang="en-GB" sz="1600" b="0" i="0" dirty="0">
              <a:solidFill>
                <a:srgbClr val="333333"/>
              </a:solidFill>
              <a:effectLst/>
              <a:latin typeface="Helvetica Neue" panose="02000503000000020004" pitchFamily="2" charset="0"/>
            </a:endParaRPr>
          </a:p>
          <a:p>
            <a:pPr marL="342900" indent="-342900" algn="l">
              <a:buFont typeface="Arial" panose="020B0604020202020204" pitchFamily="34" charset="0"/>
              <a:buChar char="•"/>
            </a:pPr>
            <a:endParaRPr lang="en-GB" sz="2000" b="0" i="0" dirty="0">
              <a:solidFill>
                <a:srgbClr val="212121"/>
              </a:solidFill>
              <a:effectLst/>
              <a:latin typeface="Inter"/>
            </a:endParaRPr>
          </a:p>
        </p:txBody>
      </p:sp>
    </p:spTree>
    <p:extLst>
      <p:ext uri="{BB962C8B-B14F-4D97-AF65-F5344CB8AC3E}">
        <p14:creationId xmlns:p14="http://schemas.microsoft.com/office/powerpoint/2010/main" val="401878251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838200" y="365125"/>
            <a:ext cx="10515600" cy="1325563"/>
          </a:xfrm>
          <a:solidFill>
            <a:srgbClr val="EED2D3"/>
          </a:solidFill>
        </p:spPr>
        <p:txBody>
          <a:bodyPr/>
          <a:lstStyle/>
          <a:p>
            <a:r>
              <a:rPr lang="en-US" dirty="0">
                <a:solidFill>
                  <a:srgbClr val="9A1F18"/>
                </a:solidFill>
              </a:rPr>
              <a:t>Factors influencing cognitive development</a:t>
            </a:r>
          </a:p>
        </p:txBody>
      </p:sp>
      <p:sp>
        <p:nvSpPr>
          <p:cNvPr id="3" name="TextBox 2"/>
          <p:cNvSpPr txBox="1"/>
          <p:nvPr/>
        </p:nvSpPr>
        <p:spPr>
          <a:xfrm>
            <a:off x="795132" y="1866348"/>
            <a:ext cx="10557564" cy="3416320"/>
          </a:xfrm>
          <a:prstGeom prst="rect">
            <a:avLst/>
          </a:prstGeom>
          <a:noFill/>
        </p:spPr>
        <p:txBody>
          <a:bodyPr wrap="square" rtlCol="0">
            <a:spAutoFit/>
          </a:bodyPr>
          <a:lstStyle/>
          <a:p>
            <a:pPr marL="285750" indent="-285750" algn="l">
              <a:buFont typeface="Arial" panose="020B0604020202020204" pitchFamily="34" charset="0"/>
              <a:buChar char="•"/>
            </a:pPr>
            <a:r>
              <a:rPr lang="en-GB" sz="2000" b="0" i="0" dirty="0">
                <a:solidFill>
                  <a:srgbClr val="333333"/>
                </a:solidFill>
                <a:effectLst/>
              </a:rPr>
              <a:t>Brain injury</a:t>
            </a:r>
          </a:p>
          <a:p>
            <a:pPr marL="285750" indent="-285750" algn="l">
              <a:buFont typeface="Arial" panose="020B0604020202020204" pitchFamily="34" charset="0"/>
              <a:buChar char="•"/>
            </a:pPr>
            <a:r>
              <a:rPr lang="en-GB" sz="2000" dirty="0">
                <a:solidFill>
                  <a:srgbClr val="333333"/>
                </a:solidFill>
              </a:rPr>
              <a:t>Global delay (a term used when a child takes longer to reach milestones than others the same age)</a:t>
            </a:r>
          </a:p>
          <a:p>
            <a:pPr marL="285750" indent="-285750" algn="l">
              <a:buFont typeface="Arial" panose="020B0604020202020204" pitchFamily="34" charset="0"/>
              <a:buChar char="•"/>
            </a:pPr>
            <a:r>
              <a:rPr lang="en-GB" sz="2000" b="0" i="0" dirty="0">
                <a:solidFill>
                  <a:srgbClr val="333333"/>
                </a:solidFill>
                <a:effectLst/>
              </a:rPr>
              <a:t>Learning disabilities or difficulties</a:t>
            </a:r>
          </a:p>
          <a:p>
            <a:pPr marL="285750" indent="-285750" algn="l">
              <a:buFont typeface="Arial" panose="020B0604020202020204" pitchFamily="34" charset="0"/>
              <a:buChar char="•"/>
            </a:pPr>
            <a:endParaRPr lang="en-GB" sz="2000" dirty="0">
              <a:solidFill>
                <a:srgbClr val="333333"/>
              </a:solidFill>
            </a:endParaRPr>
          </a:p>
          <a:p>
            <a:pPr marL="285750" indent="-285750" algn="l">
              <a:buFont typeface="Arial" panose="020B0604020202020204" pitchFamily="34" charset="0"/>
              <a:buChar char="•"/>
            </a:pPr>
            <a:r>
              <a:rPr lang="en-GB" sz="2000" b="0" i="0" dirty="0">
                <a:solidFill>
                  <a:srgbClr val="333333"/>
                </a:solidFill>
                <a:effectLst/>
              </a:rPr>
              <a:t>Environmental factors</a:t>
            </a:r>
          </a:p>
          <a:p>
            <a:pPr marL="742950" lvl="1" indent="-285750">
              <a:buFont typeface="Arial" panose="020B0604020202020204" pitchFamily="34" charset="0"/>
              <a:buChar char="•"/>
            </a:pPr>
            <a:r>
              <a:rPr lang="en-GB" sz="2000" dirty="0">
                <a:solidFill>
                  <a:srgbClr val="333333"/>
                </a:solidFill>
              </a:rPr>
              <a:t>Social</a:t>
            </a:r>
          </a:p>
          <a:p>
            <a:pPr marL="742950" lvl="1" indent="-285750">
              <a:buFont typeface="Arial" panose="020B0604020202020204" pitchFamily="34" charset="0"/>
              <a:buChar char="•"/>
            </a:pPr>
            <a:r>
              <a:rPr lang="en-GB" sz="2000" b="0" i="0" dirty="0">
                <a:solidFill>
                  <a:srgbClr val="333333"/>
                </a:solidFill>
                <a:effectLst/>
              </a:rPr>
              <a:t>Economic</a:t>
            </a:r>
          </a:p>
          <a:p>
            <a:pPr marL="742950" lvl="1" indent="-285750">
              <a:buFont typeface="Arial" panose="020B0604020202020204" pitchFamily="34" charset="0"/>
              <a:buChar char="•"/>
            </a:pPr>
            <a:r>
              <a:rPr lang="en-GB" sz="2000" dirty="0">
                <a:solidFill>
                  <a:srgbClr val="333333"/>
                </a:solidFill>
              </a:rPr>
              <a:t>opportunity</a:t>
            </a:r>
            <a:endParaRPr lang="en-GB" sz="2000" b="0" i="0" dirty="0">
              <a:solidFill>
                <a:srgbClr val="333333"/>
              </a:solidFill>
              <a:effectLst/>
            </a:endParaRPr>
          </a:p>
          <a:p>
            <a:pPr algn="l"/>
            <a:endParaRPr lang="en-GB" sz="1600" b="0" i="0" dirty="0">
              <a:solidFill>
                <a:srgbClr val="333333"/>
              </a:solidFill>
              <a:effectLst/>
              <a:latin typeface="Helvetica Neue" panose="02000503000000020004" pitchFamily="2" charset="0"/>
            </a:endParaRPr>
          </a:p>
          <a:p>
            <a:pPr marL="342900" indent="-342900" algn="l">
              <a:buFont typeface="Arial" panose="020B0604020202020204" pitchFamily="34" charset="0"/>
              <a:buChar char="•"/>
            </a:pPr>
            <a:endParaRPr lang="en-GB" sz="2000" b="0" i="0" dirty="0">
              <a:solidFill>
                <a:srgbClr val="212121"/>
              </a:solidFill>
              <a:effectLst/>
              <a:latin typeface="Inter"/>
            </a:endParaRPr>
          </a:p>
        </p:txBody>
      </p:sp>
    </p:spTree>
    <p:extLst>
      <p:ext uri="{BB962C8B-B14F-4D97-AF65-F5344CB8AC3E}">
        <p14:creationId xmlns:p14="http://schemas.microsoft.com/office/powerpoint/2010/main" val="36169975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91305" y="1871896"/>
            <a:ext cx="10515600" cy="4351338"/>
          </a:xfrm>
        </p:spPr>
        <p:txBody>
          <a:bodyPr>
            <a:normAutofit/>
          </a:bodyPr>
          <a:lstStyle/>
          <a:p>
            <a:pPr marL="0" indent="0">
              <a:buNone/>
            </a:pPr>
            <a:r>
              <a:rPr lang="en-GB" sz="2000" dirty="0"/>
              <a:t>Physical development is governed by hormone secretion. It is not the same for every child. </a:t>
            </a:r>
          </a:p>
        </p:txBody>
      </p:sp>
      <p:sp>
        <p:nvSpPr>
          <p:cNvPr id="4" name="Title 1"/>
          <p:cNvSpPr>
            <a:spLocks noGrp="1"/>
          </p:cNvSpPr>
          <p:nvPr>
            <p:ph type="title"/>
          </p:nvPr>
        </p:nvSpPr>
        <p:spPr>
          <a:xfrm>
            <a:off x="838200" y="365125"/>
            <a:ext cx="10515600" cy="920211"/>
          </a:xfrm>
          <a:solidFill>
            <a:srgbClr val="9A1F18"/>
          </a:solidFill>
        </p:spPr>
        <p:txBody>
          <a:bodyPr/>
          <a:lstStyle/>
          <a:p>
            <a:r>
              <a:rPr lang="en-US" dirty="0">
                <a:solidFill>
                  <a:schemeClr val="bg1"/>
                </a:solidFill>
              </a:rPr>
              <a:t>Physical development</a:t>
            </a:r>
          </a:p>
        </p:txBody>
      </p:sp>
    </p:spTree>
    <p:extLst>
      <p:ext uri="{BB962C8B-B14F-4D97-AF65-F5344CB8AC3E}">
        <p14:creationId xmlns:p14="http://schemas.microsoft.com/office/powerpoint/2010/main" val="177557291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91305" y="1871896"/>
            <a:ext cx="10515600" cy="4351338"/>
          </a:xfrm>
        </p:spPr>
        <p:txBody>
          <a:bodyPr>
            <a:normAutofit/>
          </a:bodyPr>
          <a:lstStyle/>
          <a:p>
            <a:pPr marL="0" indent="0">
              <a:lnSpc>
                <a:spcPct val="100000"/>
              </a:lnSpc>
              <a:buNone/>
            </a:pPr>
            <a:r>
              <a:rPr lang="en-GB" sz="2000" dirty="0"/>
              <a:t>LTAD is a term for the continuum of physical development for children. The phrase was coined by Istvan </a:t>
            </a:r>
            <a:r>
              <a:rPr lang="en-GB" sz="2000" dirty="0" err="1"/>
              <a:t>Balyi</a:t>
            </a:r>
            <a:r>
              <a:rPr lang="en-GB" sz="2000" dirty="0"/>
              <a:t>, and has been used and adapted over the years by educational and sporting establishments to best meet the needs of children in their care. </a:t>
            </a:r>
          </a:p>
          <a:p>
            <a:pPr marL="0" indent="0">
              <a:lnSpc>
                <a:spcPct val="100000"/>
              </a:lnSpc>
              <a:buNone/>
            </a:pPr>
            <a:r>
              <a:rPr lang="en-GB" sz="2000" dirty="0"/>
              <a:t>LTAD accounts for the physical, social, emotional and cognitive stages of development for children and produces a logical, informed process for us to follow.</a:t>
            </a:r>
          </a:p>
        </p:txBody>
      </p:sp>
      <p:sp>
        <p:nvSpPr>
          <p:cNvPr id="4" name="Title 1"/>
          <p:cNvSpPr>
            <a:spLocks noGrp="1"/>
          </p:cNvSpPr>
          <p:nvPr>
            <p:ph type="title"/>
          </p:nvPr>
        </p:nvSpPr>
        <p:spPr>
          <a:xfrm>
            <a:off x="838200" y="365126"/>
            <a:ext cx="10515600" cy="1109992"/>
          </a:xfrm>
          <a:solidFill>
            <a:srgbClr val="9A1F18"/>
          </a:solidFill>
        </p:spPr>
        <p:txBody>
          <a:bodyPr/>
          <a:lstStyle/>
          <a:p>
            <a:r>
              <a:rPr lang="en-US" dirty="0">
                <a:solidFill>
                  <a:schemeClr val="bg1"/>
                </a:solidFill>
              </a:rPr>
              <a:t>Long Term Athlete Development (LTAD)</a:t>
            </a:r>
          </a:p>
        </p:txBody>
      </p:sp>
    </p:spTree>
    <p:extLst>
      <p:ext uri="{BB962C8B-B14F-4D97-AF65-F5344CB8AC3E}">
        <p14:creationId xmlns:p14="http://schemas.microsoft.com/office/powerpoint/2010/main" val="117241240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Graphical user interface&#10;&#10;Description automatically generated">
            <a:extLst>
              <a:ext uri="{FF2B5EF4-FFF2-40B4-BE49-F238E27FC236}">
                <a16:creationId xmlns:a16="http://schemas.microsoft.com/office/drawing/2014/main" id="{DAA38C3A-B828-3840-A5B4-25DD46BFF0A2}"/>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200" y="1348042"/>
            <a:ext cx="2198298" cy="5106501"/>
          </a:xfrm>
        </p:spPr>
      </p:pic>
      <p:sp>
        <p:nvSpPr>
          <p:cNvPr id="4" name="Title 1"/>
          <p:cNvSpPr>
            <a:spLocks noGrp="1"/>
          </p:cNvSpPr>
          <p:nvPr>
            <p:ph type="title"/>
          </p:nvPr>
        </p:nvSpPr>
        <p:spPr>
          <a:xfrm>
            <a:off x="838200" y="365126"/>
            <a:ext cx="10515600" cy="980596"/>
          </a:xfrm>
          <a:solidFill>
            <a:srgbClr val="EED2D3"/>
          </a:solidFill>
        </p:spPr>
        <p:txBody>
          <a:bodyPr/>
          <a:lstStyle/>
          <a:p>
            <a:r>
              <a:rPr lang="en-US" dirty="0">
                <a:solidFill>
                  <a:srgbClr val="9A1F18"/>
                </a:solidFill>
              </a:rPr>
              <a:t>LTAD cont.</a:t>
            </a:r>
          </a:p>
        </p:txBody>
      </p:sp>
      <p:sp>
        <p:nvSpPr>
          <p:cNvPr id="6" name="Content Placeholder 2">
            <a:extLst>
              <a:ext uri="{FF2B5EF4-FFF2-40B4-BE49-F238E27FC236}">
                <a16:creationId xmlns:a16="http://schemas.microsoft.com/office/drawing/2014/main" id="{33D6D75E-ADBE-5745-AA35-F4BB663119E6}"/>
              </a:ext>
            </a:extLst>
          </p:cNvPr>
          <p:cNvSpPr txBox="1">
            <a:spLocks/>
          </p:cNvSpPr>
          <p:nvPr/>
        </p:nvSpPr>
        <p:spPr>
          <a:xfrm>
            <a:off x="3001968" y="1233579"/>
            <a:ext cx="8351832" cy="5512277"/>
          </a:xfrm>
          <a:prstGeom prst="rect">
            <a:avLst/>
          </a:prstGeom>
        </p:spPr>
        <p:txBody>
          <a:bodyPr vert="horz" lIns="91440" tIns="45720" rIns="91440" bIns="45720" rtlCol="0">
            <a:normAutofit fontScale="6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10000"/>
              </a:lnSpc>
              <a:buNone/>
            </a:pPr>
            <a:r>
              <a:rPr lang="en-GB" b="1" dirty="0"/>
              <a:t>Active start</a:t>
            </a:r>
          </a:p>
          <a:p>
            <a:pPr marL="0" indent="0">
              <a:lnSpc>
                <a:spcPct val="110000"/>
              </a:lnSpc>
              <a:buNone/>
            </a:pPr>
            <a:r>
              <a:rPr lang="en-GB" dirty="0"/>
              <a:t>Children should be encouraged to play</a:t>
            </a:r>
          </a:p>
          <a:p>
            <a:pPr marL="0" indent="0">
              <a:lnSpc>
                <a:spcPct val="110000"/>
              </a:lnSpc>
              <a:buNone/>
            </a:pPr>
            <a:r>
              <a:rPr lang="en-GB" b="1" dirty="0" err="1"/>
              <a:t>FUNdamentals</a:t>
            </a:r>
            <a:endParaRPr lang="en-GB" b="1" dirty="0"/>
          </a:p>
          <a:p>
            <a:pPr marL="0" indent="0">
              <a:lnSpc>
                <a:spcPct val="110000"/>
              </a:lnSpc>
              <a:buNone/>
            </a:pPr>
            <a:r>
              <a:rPr lang="en-GB" dirty="0"/>
              <a:t>Children should play games and sports that teach the fundamental movement patterns such as walking, running, catching, throwing, striking and swimming</a:t>
            </a:r>
          </a:p>
          <a:p>
            <a:pPr marL="0" indent="0">
              <a:lnSpc>
                <a:spcPct val="110000"/>
              </a:lnSpc>
              <a:buNone/>
            </a:pPr>
            <a:r>
              <a:rPr lang="en-GB" b="1" dirty="0"/>
              <a:t>Learning to train</a:t>
            </a:r>
          </a:p>
          <a:p>
            <a:pPr marL="0" indent="0">
              <a:lnSpc>
                <a:spcPct val="110000"/>
              </a:lnSpc>
              <a:buNone/>
            </a:pPr>
            <a:r>
              <a:rPr lang="en-GB" dirty="0"/>
              <a:t>During this stage, children should learn the movement patterns and physical attributes required to compete at a sport. They should also be introduced to structured training and coached in order to develop the mental capacity to further themselves.</a:t>
            </a:r>
          </a:p>
          <a:p>
            <a:pPr marL="0" indent="0">
              <a:lnSpc>
                <a:spcPct val="110000"/>
              </a:lnSpc>
              <a:buNone/>
            </a:pPr>
            <a:r>
              <a:rPr lang="en-GB" b="1" dirty="0"/>
              <a:t>Training to train</a:t>
            </a:r>
          </a:p>
          <a:p>
            <a:pPr marL="0" indent="0">
              <a:lnSpc>
                <a:spcPct val="110000"/>
              </a:lnSpc>
              <a:buNone/>
            </a:pPr>
            <a:r>
              <a:rPr lang="en-GB" dirty="0"/>
              <a:t>At this stage, an emphasis can be placed on intense training in order to fully develop the child’s physiological potential</a:t>
            </a:r>
          </a:p>
          <a:p>
            <a:pPr marL="0" indent="0">
              <a:lnSpc>
                <a:spcPct val="110000"/>
              </a:lnSpc>
              <a:buNone/>
            </a:pPr>
            <a:r>
              <a:rPr lang="en-GB" b="1" dirty="0"/>
              <a:t>Training to compete</a:t>
            </a:r>
          </a:p>
          <a:p>
            <a:pPr marL="0" indent="0">
              <a:lnSpc>
                <a:spcPct val="110000"/>
              </a:lnSpc>
              <a:buNone/>
            </a:pPr>
            <a:r>
              <a:rPr lang="en-GB" dirty="0"/>
              <a:t>Adolescents are now capable of competition and are training hard towards their goals</a:t>
            </a:r>
          </a:p>
          <a:p>
            <a:pPr marL="0" indent="0">
              <a:lnSpc>
                <a:spcPct val="110000"/>
              </a:lnSpc>
              <a:buNone/>
            </a:pPr>
            <a:r>
              <a:rPr lang="en-GB" b="1" dirty="0"/>
              <a:t>Training to win</a:t>
            </a:r>
          </a:p>
          <a:p>
            <a:pPr marL="0" indent="0">
              <a:lnSpc>
                <a:spcPct val="110000"/>
              </a:lnSpc>
              <a:buNone/>
            </a:pPr>
            <a:r>
              <a:rPr lang="en-GB" dirty="0"/>
              <a:t>The young athlete is now matured enough to win in their chosen sport</a:t>
            </a:r>
          </a:p>
          <a:p>
            <a:pPr marL="0" indent="0">
              <a:lnSpc>
                <a:spcPct val="110000"/>
              </a:lnSpc>
              <a:buNone/>
            </a:pPr>
            <a:endParaRPr lang="en-GB" dirty="0"/>
          </a:p>
          <a:p>
            <a:pPr marL="0" indent="0">
              <a:lnSpc>
                <a:spcPct val="110000"/>
              </a:lnSpc>
              <a:buFont typeface="Arial" panose="020B0604020202020204" pitchFamily="34" charset="0"/>
              <a:buNone/>
            </a:pPr>
            <a:endParaRPr lang="en-GB" dirty="0"/>
          </a:p>
        </p:txBody>
      </p:sp>
    </p:spTree>
    <p:extLst>
      <p:ext uri="{BB962C8B-B14F-4D97-AF65-F5344CB8AC3E}">
        <p14:creationId xmlns:p14="http://schemas.microsoft.com/office/powerpoint/2010/main" val="225811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9427AF5F-9A0E-42B7-A252-FD64C9885F9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38200" y="365126"/>
            <a:ext cx="10515600" cy="946090"/>
          </a:xfrm>
          <a:solidFill>
            <a:srgbClr val="EED2D3"/>
          </a:solidFill>
        </p:spPr>
        <p:txBody>
          <a:bodyPr vert="horz" lIns="91440" tIns="45720" rIns="91440" bIns="45720" rtlCol="0" anchor="ctr">
            <a:normAutofit/>
          </a:bodyPr>
          <a:lstStyle/>
          <a:p>
            <a:r>
              <a:rPr lang="en-US" sz="4000" dirty="0">
                <a:solidFill>
                  <a:srgbClr val="9A1F18"/>
                </a:solidFill>
              </a:rPr>
              <a:t>Human growth</a:t>
            </a:r>
          </a:p>
        </p:txBody>
      </p:sp>
      <p:sp>
        <p:nvSpPr>
          <p:cNvPr id="6" name="TextBox 5">
            <a:extLst>
              <a:ext uri="{FF2B5EF4-FFF2-40B4-BE49-F238E27FC236}">
                <a16:creationId xmlns:a16="http://schemas.microsoft.com/office/drawing/2014/main" id="{C2463D69-F19D-B649-A870-53AD7E078C8E}"/>
              </a:ext>
            </a:extLst>
          </p:cNvPr>
          <p:cNvSpPr txBox="1"/>
          <p:nvPr/>
        </p:nvSpPr>
        <p:spPr>
          <a:xfrm>
            <a:off x="838200" y="1825625"/>
            <a:ext cx="4152774" cy="4303464"/>
          </a:xfrm>
          <a:prstGeom prst="rect">
            <a:avLst/>
          </a:prstGeom>
        </p:spPr>
        <p:txBody>
          <a:bodyPr vert="horz" lIns="91440" tIns="45720" rIns="91440" bIns="45720" rtlCol="0">
            <a:normAutofit/>
          </a:bodyPr>
          <a:lstStyle/>
          <a:p>
            <a:pPr>
              <a:lnSpc>
                <a:spcPct val="90000"/>
              </a:lnSpc>
              <a:spcAft>
                <a:spcPts val="600"/>
              </a:spcAft>
            </a:pPr>
            <a:r>
              <a:rPr lang="en-US" sz="2000" dirty="0"/>
              <a:t>There are of course growth considerations for children in sport and physical activity!</a:t>
            </a:r>
          </a:p>
        </p:txBody>
      </p:sp>
      <p:pic>
        <p:nvPicPr>
          <p:cNvPr id="4" name="Content Placeholder 3" descr="Diagram&#10;&#10;Description automatically generated"/>
          <p:cNvPicPr>
            <a:picLocks noGrp="1" noChangeAspect="1"/>
          </p:cNvPicPr>
          <p:nvPr>
            <p:ph idx="1"/>
          </p:nvPr>
        </p:nvPicPr>
        <p:blipFill rotWithShape="1">
          <a:blip r:embed="rId2"/>
          <a:srcRect r="2879" b="2"/>
          <a:stretch/>
        </p:blipFill>
        <p:spPr>
          <a:xfrm>
            <a:off x="5183500" y="1904282"/>
            <a:ext cx="6170299" cy="4224808"/>
          </a:xfrm>
          <a:prstGeom prst="rect">
            <a:avLst/>
          </a:prstGeom>
        </p:spPr>
      </p:pic>
    </p:spTree>
    <p:extLst>
      <p:ext uri="{BB962C8B-B14F-4D97-AF65-F5344CB8AC3E}">
        <p14:creationId xmlns:p14="http://schemas.microsoft.com/office/powerpoint/2010/main" val="10691603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5388" y="365126"/>
            <a:ext cx="10515600" cy="911583"/>
          </a:xfrm>
          <a:solidFill>
            <a:srgbClr val="EED2D3"/>
          </a:solidFill>
        </p:spPr>
        <p:txBody>
          <a:bodyPr/>
          <a:lstStyle/>
          <a:p>
            <a:r>
              <a:rPr lang="en-US" dirty="0">
                <a:solidFill>
                  <a:srgbClr val="9A1F18"/>
                </a:solidFill>
              </a:rPr>
              <a:t>Biological/chronological/training age</a:t>
            </a:r>
          </a:p>
        </p:txBody>
      </p:sp>
      <p:sp>
        <p:nvSpPr>
          <p:cNvPr id="3" name="Content Placeholder 2"/>
          <p:cNvSpPr>
            <a:spLocks noGrp="1"/>
          </p:cNvSpPr>
          <p:nvPr>
            <p:ph idx="1"/>
          </p:nvPr>
        </p:nvSpPr>
        <p:spPr>
          <a:xfrm>
            <a:off x="609600" y="1600200"/>
            <a:ext cx="10972800" cy="4648281"/>
          </a:xfrm>
        </p:spPr>
        <p:txBody>
          <a:bodyPr>
            <a:normAutofit/>
          </a:bodyPr>
          <a:lstStyle/>
          <a:p>
            <a:pPr marL="0" indent="0">
              <a:lnSpc>
                <a:spcPct val="100000"/>
              </a:lnSpc>
              <a:buNone/>
            </a:pPr>
            <a:r>
              <a:rPr lang="en-US" sz="2000" dirty="0">
                <a:solidFill>
                  <a:srgbClr val="000000"/>
                </a:solidFill>
              </a:rPr>
              <a:t>Crucially, growth due to the onset of puberty occurs at different times and at different rates for children. Therefore, children of the same chronological age may be disadvantaged against children of a higher biological age. Differentiation must occur in order to provide child-specific programmes from a safety and a developmental point of view</a:t>
            </a:r>
          </a:p>
          <a:p>
            <a:pPr marL="0" indent="0">
              <a:lnSpc>
                <a:spcPct val="100000"/>
              </a:lnSpc>
              <a:buNone/>
            </a:pPr>
            <a:endParaRPr lang="en-US" sz="2000" dirty="0">
              <a:solidFill>
                <a:srgbClr val="000000"/>
              </a:solidFill>
            </a:endParaRPr>
          </a:p>
          <a:p>
            <a:pPr marL="0" indent="0">
              <a:lnSpc>
                <a:spcPct val="100000"/>
              </a:lnSpc>
              <a:buNone/>
            </a:pPr>
            <a:r>
              <a:rPr lang="en-US" sz="2000" dirty="0">
                <a:solidFill>
                  <a:srgbClr val="000000"/>
                </a:solidFill>
              </a:rPr>
              <a:t>Additionally, training age must be taken into account. A child with a higher training age, but lower biological or chronological age of a peer may be capable of more from a strength or motor skill perspective</a:t>
            </a:r>
          </a:p>
          <a:p>
            <a:endParaRPr lang="en-US" sz="3400" dirty="0">
              <a:solidFill>
                <a:srgbClr val="FFFFFF"/>
              </a:solidFill>
            </a:endParaRPr>
          </a:p>
          <a:p>
            <a:endParaRPr lang="en-US" sz="3400" dirty="0">
              <a:solidFill>
                <a:srgbClr val="FFFFFF"/>
              </a:solidFill>
            </a:endParaRPr>
          </a:p>
        </p:txBody>
      </p:sp>
    </p:spTree>
    <p:extLst>
      <p:ext uri="{BB962C8B-B14F-4D97-AF65-F5344CB8AC3E}">
        <p14:creationId xmlns:p14="http://schemas.microsoft.com/office/powerpoint/2010/main" val="13324366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5388" y="365126"/>
            <a:ext cx="10515600" cy="902958"/>
          </a:xfrm>
          <a:solidFill>
            <a:srgbClr val="EED2D3"/>
          </a:solidFill>
        </p:spPr>
        <p:txBody>
          <a:bodyPr/>
          <a:lstStyle/>
          <a:p>
            <a:r>
              <a:rPr lang="en-US" dirty="0">
                <a:solidFill>
                  <a:srgbClr val="9A1F18"/>
                </a:solidFill>
              </a:rPr>
              <a:t>Peak Height Velocity (PHV)</a:t>
            </a:r>
          </a:p>
        </p:txBody>
      </p:sp>
      <p:sp>
        <p:nvSpPr>
          <p:cNvPr id="3" name="Content Placeholder 2"/>
          <p:cNvSpPr>
            <a:spLocks noGrp="1"/>
          </p:cNvSpPr>
          <p:nvPr>
            <p:ph idx="1"/>
          </p:nvPr>
        </p:nvSpPr>
        <p:spPr>
          <a:xfrm>
            <a:off x="609600" y="1600200"/>
            <a:ext cx="10972800" cy="4648281"/>
          </a:xfrm>
        </p:spPr>
        <p:txBody>
          <a:bodyPr>
            <a:normAutofit/>
          </a:bodyPr>
          <a:lstStyle/>
          <a:p>
            <a:pPr marL="0" indent="0">
              <a:lnSpc>
                <a:spcPct val="100000"/>
              </a:lnSpc>
              <a:buNone/>
            </a:pPr>
            <a:r>
              <a:rPr lang="en-US" sz="2000" dirty="0">
                <a:solidFill>
                  <a:srgbClr val="000000"/>
                </a:solidFill>
              </a:rPr>
              <a:t>Peak Height Velocity is the age at which physical growth is most rapid and corresponds to the peak of puberty. Prior to PHV, a child will display younger physical characteristics. Beyond PHV, a child will show more adult characteristics including secondary sexual characteristics. </a:t>
            </a:r>
          </a:p>
          <a:p>
            <a:pPr marL="0" indent="0">
              <a:lnSpc>
                <a:spcPct val="100000"/>
              </a:lnSpc>
              <a:buNone/>
            </a:pPr>
            <a:r>
              <a:rPr lang="en-US" sz="2000" dirty="0">
                <a:solidFill>
                  <a:srgbClr val="000000"/>
                </a:solidFill>
              </a:rPr>
              <a:t>It is possible to calculate PHV from measurements of standing height and sitting height. A calculator with an explanation of how to take these measurements can be found here: </a:t>
            </a:r>
            <a:r>
              <a:rPr lang="en-US" sz="2000" dirty="0">
                <a:solidFill>
                  <a:srgbClr val="000000"/>
                </a:solidFill>
                <a:hlinkClick r:id="rId2"/>
              </a:rPr>
              <a:t>https://</a:t>
            </a:r>
            <a:r>
              <a:rPr lang="en-US" sz="2000" dirty="0" err="1">
                <a:solidFill>
                  <a:srgbClr val="000000"/>
                </a:solidFill>
                <a:hlinkClick r:id="rId2"/>
              </a:rPr>
              <a:t>wwwapps.usask.ca</a:t>
            </a:r>
            <a:r>
              <a:rPr lang="en-US" sz="2000" dirty="0">
                <a:solidFill>
                  <a:srgbClr val="000000"/>
                </a:solidFill>
                <a:hlinkClick r:id="rId2"/>
              </a:rPr>
              <a:t>/kin-</a:t>
            </a:r>
            <a:r>
              <a:rPr lang="en-US" sz="2000" dirty="0" err="1">
                <a:solidFill>
                  <a:srgbClr val="000000"/>
                </a:solidFill>
                <a:hlinkClick r:id="rId2"/>
              </a:rPr>
              <a:t>growthutility</a:t>
            </a:r>
            <a:r>
              <a:rPr lang="en-US" sz="2000" dirty="0">
                <a:solidFill>
                  <a:srgbClr val="000000"/>
                </a:solidFill>
                <a:hlinkClick r:id="rId2"/>
              </a:rPr>
              <a:t>/</a:t>
            </a:r>
            <a:r>
              <a:rPr lang="en-US" sz="2000" dirty="0" err="1">
                <a:solidFill>
                  <a:srgbClr val="000000"/>
                </a:solidFill>
                <a:hlinkClick r:id="rId2"/>
              </a:rPr>
              <a:t>phv_ui.php</a:t>
            </a:r>
            <a:endParaRPr lang="en-US" sz="2000" dirty="0">
              <a:solidFill>
                <a:srgbClr val="000000"/>
              </a:solidFill>
            </a:endParaRPr>
          </a:p>
          <a:p>
            <a:pPr marL="0" indent="0">
              <a:lnSpc>
                <a:spcPct val="100000"/>
              </a:lnSpc>
              <a:buNone/>
            </a:pPr>
            <a:endParaRPr lang="en-US" sz="2000" dirty="0">
              <a:solidFill>
                <a:srgbClr val="000000"/>
              </a:solidFill>
            </a:endParaRPr>
          </a:p>
          <a:p>
            <a:endParaRPr lang="en-US" sz="3400" dirty="0">
              <a:solidFill>
                <a:srgbClr val="FFFFFF"/>
              </a:solidFill>
            </a:endParaRPr>
          </a:p>
          <a:p>
            <a:endParaRPr lang="en-US" sz="3400" dirty="0">
              <a:solidFill>
                <a:srgbClr val="FFFFFF"/>
              </a:solidFill>
            </a:endParaRPr>
          </a:p>
        </p:txBody>
      </p:sp>
    </p:spTree>
    <p:extLst>
      <p:ext uri="{BB962C8B-B14F-4D97-AF65-F5344CB8AC3E}">
        <p14:creationId xmlns:p14="http://schemas.microsoft.com/office/powerpoint/2010/main" val="5204650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5388" y="353985"/>
            <a:ext cx="10515600" cy="983109"/>
          </a:xfrm>
          <a:solidFill>
            <a:srgbClr val="EED2D3"/>
          </a:solidFill>
        </p:spPr>
        <p:txBody>
          <a:bodyPr/>
          <a:lstStyle/>
          <a:p>
            <a:r>
              <a:rPr lang="en-US" dirty="0">
                <a:solidFill>
                  <a:srgbClr val="9A1F18"/>
                </a:solidFill>
              </a:rPr>
              <a:t>Childhood strength</a:t>
            </a:r>
          </a:p>
        </p:txBody>
      </p:sp>
      <p:sp>
        <p:nvSpPr>
          <p:cNvPr id="3" name="Content Placeholder 2"/>
          <p:cNvSpPr>
            <a:spLocks noGrp="1"/>
          </p:cNvSpPr>
          <p:nvPr>
            <p:ph idx="1"/>
          </p:nvPr>
        </p:nvSpPr>
        <p:spPr>
          <a:xfrm>
            <a:off x="609600" y="1600200"/>
            <a:ext cx="10972800" cy="5060275"/>
          </a:xfrm>
        </p:spPr>
        <p:txBody>
          <a:bodyPr>
            <a:normAutofit/>
          </a:bodyPr>
          <a:lstStyle/>
          <a:p>
            <a:pPr>
              <a:lnSpc>
                <a:spcPct val="100000"/>
              </a:lnSpc>
            </a:pPr>
            <a:r>
              <a:rPr lang="en-GB" sz="2000" dirty="0"/>
              <a:t>Throughout childhood strength increases in a linear fashion</a:t>
            </a:r>
          </a:p>
          <a:p>
            <a:pPr>
              <a:lnSpc>
                <a:spcPct val="100000"/>
              </a:lnSpc>
            </a:pPr>
            <a:r>
              <a:rPr lang="en-GB" sz="2000" dirty="0"/>
              <a:t>Strength increases in childhood appear to be related to development of the central nervous system:</a:t>
            </a:r>
          </a:p>
          <a:p>
            <a:pPr lvl="1">
              <a:lnSpc>
                <a:spcPct val="100000"/>
              </a:lnSpc>
            </a:pPr>
            <a:r>
              <a:rPr lang="en-GB" sz="2000" dirty="0"/>
              <a:t>Motor unit recruitment</a:t>
            </a:r>
          </a:p>
          <a:p>
            <a:pPr lvl="1">
              <a:lnSpc>
                <a:spcPct val="100000"/>
              </a:lnSpc>
            </a:pPr>
            <a:r>
              <a:rPr lang="en-GB" sz="2000" dirty="0"/>
              <a:t>Firing frequency</a:t>
            </a:r>
          </a:p>
          <a:p>
            <a:pPr lvl="1">
              <a:lnSpc>
                <a:spcPct val="100000"/>
              </a:lnSpc>
            </a:pPr>
            <a:r>
              <a:rPr lang="en-GB" sz="2000" dirty="0"/>
              <a:t>Synchronisation</a:t>
            </a:r>
          </a:p>
          <a:p>
            <a:pPr lvl="1">
              <a:lnSpc>
                <a:spcPct val="100000"/>
              </a:lnSpc>
            </a:pPr>
            <a:r>
              <a:rPr lang="en-GB" sz="2000" dirty="0" err="1"/>
              <a:t>Neuro</a:t>
            </a:r>
            <a:r>
              <a:rPr lang="en-GB" sz="2000" dirty="0"/>
              <a:t> myelination (myelin sheath increasing conductivity of nerves)</a:t>
            </a:r>
          </a:p>
          <a:p>
            <a:pPr marL="0" indent="0">
              <a:buNone/>
            </a:pPr>
            <a:endParaRPr lang="en-US" sz="3000" dirty="0"/>
          </a:p>
          <a:p>
            <a:pPr marL="0" indent="0">
              <a:buNone/>
            </a:pPr>
            <a:endParaRPr lang="en-US" sz="3400" dirty="0"/>
          </a:p>
          <a:p>
            <a:pPr marL="0" indent="0">
              <a:buNone/>
            </a:pPr>
            <a:endParaRPr lang="en-US" sz="3400" dirty="0"/>
          </a:p>
        </p:txBody>
      </p:sp>
    </p:spTree>
    <p:extLst>
      <p:ext uri="{BB962C8B-B14F-4D97-AF65-F5344CB8AC3E}">
        <p14:creationId xmlns:p14="http://schemas.microsoft.com/office/powerpoint/2010/main" val="9075026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5388" y="353985"/>
            <a:ext cx="10515600" cy="965857"/>
          </a:xfrm>
          <a:solidFill>
            <a:srgbClr val="EED2D3"/>
          </a:solidFill>
        </p:spPr>
        <p:txBody>
          <a:bodyPr/>
          <a:lstStyle/>
          <a:p>
            <a:r>
              <a:rPr lang="en-US" dirty="0">
                <a:solidFill>
                  <a:srgbClr val="9A1F18"/>
                </a:solidFill>
              </a:rPr>
              <a:t>Adolescent strength</a:t>
            </a:r>
          </a:p>
        </p:txBody>
      </p:sp>
      <p:sp>
        <p:nvSpPr>
          <p:cNvPr id="3" name="Content Placeholder 2"/>
          <p:cNvSpPr>
            <a:spLocks noGrp="1"/>
          </p:cNvSpPr>
          <p:nvPr>
            <p:ph idx="1"/>
          </p:nvPr>
        </p:nvSpPr>
        <p:spPr>
          <a:xfrm>
            <a:off x="609600" y="1600200"/>
            <a:ext cx="10972800" cy="5060275"/>
          </a:xfrm>
        </p:spPr>
        <p:txBody>
          <a:bodyPr>
            <a:normAutofit/>
          </a:bodyPr>
          <a:lstStyle/>
          <a:p>
            <a:pPr marL="0" indent="0">
              <a:buNone/>
            </a:pPr>
            <a:r>
              <a:rPr lang="en-GB" sz="3000" dirty="0"/>
              <a:t>Strength increases at onset of puberty</a:t>
            </a:r>
          </a:p>
          <a:p>
            <a:pPr lvl="1"/>
            <a:r>
              <a:rPr lang="en-GB" sz="2600" dirty="0"/>
              <a:t>Boys strength increases are significantly greater from this point</a:t>
            </a:r>
            <a:endParaRPr lang="en-GB" sz="2200" dirty="0"/>
          </a:p>
          <a:p>
            <a:pPr lvl="1"/>
            <a:r>
              <a:rPr lang="en-GB" sz="2600" dirty="0"/>
              <a:t>Girls strength increases are still relatively linear from this point</a:t>
            </a:r>
          </a:p>
          <a:p>
            <a:r>
              <a:rPr lang="en-GB" sz="3000" dirty="0"/>
              <a:t>Strength increases result due to presence of androgens including:</a:t>
            </a:r>
          </a:p>
          <a:p>
            <a:pPr lvl="1"/>
            <a:r>
              <a:rPr lang="en-GB" sz="2600" dirty="0"/>
              <a:t>Testosterone</a:t>
            </a:r>
          </a:p>
          <a:p>
            <a:pPr lvl="1"/>
            <a:r>
              <a:rPr lang="en-GB" sz="2600" dirty="0"/>
              <a:t>Human Growth Hormone</a:t>
            </a:r>
          </a:p>
          <a:p>
            <a:pPr lvl="1"/>
            <a:r>
              <a:rPr lang="en-GB" sz="2600" dirty="0"/>
              <a:t>Insulin-like growth factor</a:t>
            </a:r>
          </a:p>
          <a:p>
            <a:r>
              <a:rPr lang="en-GB" sz="3000" dirty="0"/>
              <a:t>Increases in strength are the result of:</a:t>
            </a:r>
          </a:p>
          <a:p>
            <a:pPr lvl="1"/>
            <a:r>
              <a:rPr lang="en-GB" sz="2600" dirty="0"/>
              <a:t>Increase in cross-sectional area</a:t>
            </a:r>
          </a:p>
          <a:p>
            <a:pPr lvl="1"/>
            <a:r>
              <a:rPr lang="en-GB" sz="2600" dirty="0"/>
              <a:t>Muscle </a:t>
            </a:r>
            <a:r>
              <a:rPr lang="en-GB" sz="2600" dirty="0" err="1"/>
              <a:t>pennation</a:t>
            </a:r>
            <a:r>
              <a:rPr lang="en-GB" sz="2600" dirty="0"/>
              <a:t> angle (direction of muscle fibre within the muscle)</a:t>
            </a:r>
          </a:p>
          <a:p>
            <a:pPr lvl="1"/>
            <a:r>
              <a:rPr lang="en-GB" sz="2600" dirty="0"/>
              <a:t>Muscle fibre differentiation (fast/slow)</a:t>
            </a:r>
          </a:p>
          <a:p>
            <a:pPr marL="0" indent="0">
              <a:buNone/>
            </a:pPr>
            <a:endParaRPr lang="en-US" sz="3000" dirty="0"/>
          </a:p>
          <a:p>
            <a:pPr marL="0" indent="0">
              <a:buNone/>
            </a:pPr>
            <a:endParaRPr lang="en-US" sz="3400" dirty="0"/>
          </a:p>
          <a:p>
            <a:pPr marL="0" indent="0">
              <a:buNone/>
            </a:pPr>
            <a:endParaRPr lang="en-US" sz="3400" dirty="0"/>
          </a:p>
        </p:txBody>
      </p:sp>
    </p:spTree>
    <p:extLst>
      <p:ext uri="{BB962C8B-B14F-4D97-AF65-F5344CB8AC3E}">
        <p14:creationId xmlns:p14="http://schemas.microsoft.com/office/powerpoint/2010/main" val="15668225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5388" y="353985"/>
            <a:ext cx="10515600" cy="939977"/>
          </a:xfrm>
          <a:solidFill>
            <a:srgbClr val="9A1F18"/>
          </a:solidFill>
        </p:spPr>
        <p:txBody>
          <a:bodyPr/>
          <a:lstStyle/>
          <a:p>
            <a:r>
              <a:rPr lang="en-US" dirty="0">
                <a:solidFill>
                  <a:schemeClr val="bg1"/>
                </a:solidFill>
              </a:rPr>
              <a:t>Motor skills</a:t>
            </a:r>
          </a:p>
        </p:txBody>
      </p:sp>
      <p:sp>
        <p:nvSpPr>
          <p:cNvPr id="3" name="Content Placeholder 2"/>
          <p:cNvSpPr>
            <a:spLocks noGrp="1"/>
          </p:cNvSpPr>
          <p:nvPr>
            <p:ph idx="1"/>
          </p:nvPr>
        </p:nvSpPr>
        <p:spPr>
          <a:xfrm>
            <a:off x="609600" y="1600200"/>
            <a:ext cx="10972800" cy="5060275"/>
          </a:xfrm>
        </p:spPr>
        <p:txBody>
          <a:bodyPr>
            <a:normAutofit/>
          </a:bodyPr>
          <a:lstStyle/>
          <a:p>
            <a:pPr marL="0" indent="0" algn="l">
              <a:lnSpc>
                <a:spcPct val="100000"/>
              </a:lnSpc>
              <a:buNone/>
            </a:pPr>
            <a:r>
              <a:rPr lang="en-GB" sz="2000" b="0" i="0" dirty="0">
                <a:solidFill>
                  <a:srgbClr val="0B0C0C"/>
                </a:solidFill>
                <a:effectLst/>
              </a:rPr>
              <a:t>Gross and fine motor experiences develop incrementally throughout early childhood, starting with sensory explorations and the development of a child’s strength, co-ordination and positional awareness </a:t>
            </a:r>
            <a:r>
              <a:rPr lang="en-GB" sz="2000" i="0" dirty="0">
                <a:solidFill>
                  <a:srgbClr val="0B0C0C"/>
                </a:solidFill>
                <a:effectLst/>
              </a:rPr>
              <a:t>through tummy time, crawling and play movement with both objects and adults.</a:t>
            </a:r>
          </a:p>
          <a:p>
            <a:pPr marL="0" indent="0" algn="l">
              <a:lnSpc>
                <a:spcPct val="100000"/>
              </a:lnSpc>
              <a:buNone/>
            </a:pPr>
            <a:r>
              <a:rPr lang="en-GB" sz="2000" i="0" dirty="0">
                <a:solidFill>
                  <a:srgbClr val="043A4A"/>
                </a:solidFill>
                <a:effectLst/>
              </a:rPr>
              <a:t>Gross motor (physical) skills </a:t>
            </a:r>
            <a:r>
              <a:rPr lang="en-GB" sz="2000" b="0" i="0" dirty="0">
                <a:solidFill>
                  <a:srgbClr val="043A4A"/>
                </a:solidFill>
                <a:effectLst/>
              </a:rPr>
              <a:t>are those which require whole body movement and which involve the large (core stabilising) muscles of the body to perform everyday functions, such as standing, walking, running, and sitting upright. It also includes eye-hand coordination skills such as ball skills (throwing, catching, kicking).</a:t>
            </a:r>
          </a:p>
          <a:p>
            <a:pPr marL="0" indent="0" algn="l">
              <a:lnSpc>
                <a:spcPct val="100000"/>
              </a:lnSpc>
              <a:buNone/>
            </a:pPr>
            <a:r>
              <a:rPr lang="en-GB" sz="2000" dirty="0">
                <a:solidFill>
                  <a:srgbClr val="043A4A"/>
                </a:solidFill>
              </a:rPr>
              <a:t>Fine motor skills are those which requires accuracy and delicacy to perform.</a:t>
            </a:r>
            <a:r>
              <a:rPr lang="en-GB" sz="2000" dirty="0">
                <a:solidFill>
                  <a:srgbClr val="0B0C0C"/>
                </a:solidFill>
              </a:rPr>
              <a:t> </a:t>
            </a:r>
            <a:r>
              <a:rPr lang="en-GB" sz="2000" b="0" i="0" dirty="0">
                <a:solidFill>
                  <a:srgbClr val="0B0C0C"/>
                </a:solidFill>
                <a:effectLst/>
              </a:rPr>
              <a:t>Fine motor control and precision helps with hand-eye co-ordination which is later linked to early literacy. Repeated and varied opportunities to explore and play with small world activities, puzzles, arts and crafts and the practise of using small tools, with feedback and support from adults, allow children to develop proficiency, control and confidence.</a:t>
            </a:r>
          </a:p>
          <a:p>
            <a:pPr marL="0" indent="0">
              <a:lnSpc>
                <a:spcPct val="100000"/>
              </a:lnSpc>
              <a:buNone/>
            </a:pPr>
            <a:endParaRPr lang="en-US" sz="2000" dirty="0"/>
          </a:p>
          <a:p>
            <a:pPr marL="0" indent="0">
              <a:buNone/>
            </a:pPr>
            <a:endParaRPr lang="en-US" sz="3400" dirty="0"/>
          </a:p>
          <a:p>
            <a:pPr marL="0" indent="0">
              <a:buNone/>
            </a:pPr>
            <a:endParaRPr lang="en-US" sz="3400" dirty="0"/>
          </a:p>
        </p:txBody>
      </p:sp>
    </p:spTree>
    <p:extLst>
      <p:ext uri="{BB962C8B-B14F-4D97-AF65-F5344CB8AC3E}">
        <p14:creationId xmlns:p14="http://schemas.microsoft.com/office/powerpoint/2010/main" val="35686913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33706</TotalTime>
  <Words>3324</Words>
  <Application>Microsoft Macintosh PowerPoint</Application>
  <PresentationFormat>Widescreen</PresentationFormat>
  <Paragraphs>255</Paragraphs>
  <Slides>31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31</vt:i4>
      </vt:variant>
    </vt:vector>
  </HeadingPairs>
  <TitlesOfParts>
    <vt:vector size="38" baseType="lpstr">
      <vt:lpstr>Arial</vt:lpstr>
      <vt:lpstr>Calibri</vt:lpstr>
      <vt:lpstr>Calibri Light</vt:lpstr>
      <vt:lpstr>Georgia</vt:lpstr>
      <vt:lpstr>Helvetica Neue</vt:lpstr>
      <vt:lpstr>Inter</vt:lpstr>
      <vt:lpstr>Office Theme</vt:lpstr>
      <vt:lpstr>Development Stages of Children and Young People</vt:lpstr>
      <vt:lpstr>Life stages</vt:lpstr>
      <vt:lpstr>Physical development</vt:lpstr>
      <vt:lpstr>Human growth</vt:lpstr>
      <vt:lpstr>Biological/chronological/training age</vt:lpstr>
      <vt:lpstr>Peak Height Velocity (PHV)</vt:lpstr>
      <vt:lpstr>Childhood strength</vt:lpstr>
      <vt:lpstr>Adolescent strength</vt:lpstr>
      <vt:lpstr>Motor skills</vt:lpstr>
      <vt:lpstr>Gross motor skills</vt:lpstr>
      <vt:lpstr>Fine motor skills</vt:lpstr>
      <vt:lpstr>Physical and motor skill milestones</vt:lpstr>
      <vt:lpstr>BMX physical and motor skill milestones</vt:lpstr>
      <vt:lpstr>Factors influencing physical and motor development</vt:lpstr>
      <vt:lpstr>Social</vt:lpstr>
      <vt:lpstr>Factors influencing social development</vt:lpstr>
      <vt:lpstr>Emotional</vt:lpstr>
      <vt:lpstr>Factors influencing emotional development</vt:lpstr>
      <vt:lpstr>Cognitive</vt:lpstr>
      <vt:lpstr>Piaget’s 4 stages of cognitive development</vt:lpstr>
      <vt:lpstr>Sensorimotor stage</vt:lpstr>
      <vt:lpstr>Sensorimotor stage cont.</vt:lpstr>
      <vt:lpstr>Preoperational stage </vt:lpstr>
      <vt:lpstr>Preoperational stage cont.</vt:lpstr>
      <vt:lpstr>Concrete operational stage </vt:lpstr>
      <vt:lpstr>Concrete operational stage cont. </vt:lpstr>
      <vt:lpstr>Formal operational stage  </vt:lpstr>
      <vt:lpstr>Formal operational stage cont. </vt:lpstr>
      <vt:lpstr>Factors influencing cognitive development</vt:lpstr>
      <vt:lpstr>Long Term Athlete Development (LTAD)</vt:lpstr>
      <vt:lpstr>LTAD cont.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HIIT: the in’s and out’s</dc:title>
  <dc:creator>Nigel Anderson</dc:creator>
  <cp:lastModifiedBy>Paul Bailey</cp:lastModifiedBy>
  <cp:revision>245</cp:revision>
  <dcterms:created xsi:type="dcterms:W3CDTF">2018-09-02T18:38:42Z</dcterms:created>
  <dcterms:modified xsi:type="dcterms:W3CDTF">2023-01-31T13:01:21Z</dcterms:modified>
</cp:coreProperties>
</file>