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7" r:id="rId3"/>
    <p:sldId id="318" r:id="rId4"/>
    <p:sldId id="270" r:id="rId5"/>
    <p:sldId id="343" r:id="rId6"/>
    <p:sldId id="362" r:id="rId7"/>
    <p:sldId id="330" r:id="rId8"/>
    <p:sldId id="363" r:id="rId9"/>
    <p:sldId id="364" r:id="rId10"/>
    <p:sldId id="365" r:id="rId11"/>
    <p:sldId id="378" r:id="rId12"/>
    <p:sldId id="345" r:id="rId13"/>
    <p:sldId id="366" r:id="rId14"/>
    <p:sldId id="367" r:id="rId15"/>
    <p:sldId id="368" r:id="rId16"/>
    <p:sldId id="377" r:id="rId17"/>
    <p:sldId id="320" r:id="rId18"/>
    <p:sldId id="369" r:id="rId19"/>
    <p:sldId id="370" r:id="rId20"/>
    <p:sldId id="371" r:id="rId21"/>
    <p:sldId id="373" r:id="rId22"/>
    <p:sldId id="372" r:id="rId23"/>
    <p:sldId id="376" r:id="rId24"/>
    <p:sldId id="374" r:id="rId25"/>
    <p:sldId id="375" r:id="rId26"/>
    <p:sldId id="356" r:id="rId27"/>
    <p:sldId id="361" r:id="rId28"/>
    <p:sldId id="3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0101"/>
    <a:srgbClr val="E9CD3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6" autoAdjust="0"/>
    <p:restoredTop sz="94660"/>
  </p:normalViewPr>
  <p:slideViewPr>
    <p:cSldViewPr snapToGrid="0">
      <p:cViewPr>
        <p:scale>
          <a:sx n="95" d="100"/>
          <a:sy n="95" d="100"/>
        </p:scale>
        <p:origin x="-864" y="-8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F5A227D-554C-4F85-A6E7-78EC803AA4FC}" type="datetimeFigureOut">
              <a:rPr lang="en-GB" smtClean="0"/>
              <a:t>12/10/20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212203-A6A9-4E17-BD0F-95AEE14DEFC8}" type="slidenum">
              <a:rPr lang="en-GB" smtClean="0"/>
              <a:t>‹#›</a:t>
            </a:fld>
            <a:endParaRPr lang="en-GB"/>
          </a:p>
        </p:txBody>
      </p:sp>
    </p:spTree>
    <p:extLst>
      <p:ext uri="{BB962C8B-B14F-4D97-AF65-F5344CB8AC3E}">
        <p14:creationId xmlns:p14="http://schemas.microsoft.com/office/powerpoint/2010/main" val="3694939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5A227D-554C-4F85-A6E7-78EC803AA4FC}" type="datetimeFigureOut">
              <a:rPr lang="en-GB" smtClean="0"/>
              <a:t>12/10/20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212203-A6A9-4E17-BD0F-95AEE14DEFC8}" type="slidenum">
              <a:rPr lang="en-GB" smtClean="0"/>
              <a:t>‹#›</a:t>
            </a:fld>
            <a:endParaRPr lang="en-GB"/>
          </a:p>
        </p:txBody>
      </p:sp>
    </p:spTree>
    <p:extLst>
      <p:ext uri="{BB962C8B-B14F-4D97-AF65-F5344CB8AC3E}">
        <p14:creationId xmlns:p14="http://schemas.microsoft.com/office/powerpoint/2010/main" val="2964462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5A227D-554C-4F85-A6E7-78EC803AA4FC}" type="datetimeFigureOut">
              <a:rPr lang="en-GB" smtClean="0"/>
              <a:t>12/10/20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212203-A6A9-4E17-BD0F-95AEE14DEFC8}" type="slidenum">
              <a:rPr lang="en-GB" smtClean="0"/>
              <a:t>‹#›</a:t>
            </a:fld>
            <a:endParaRPr lang="en-GB"/>
          </a:p>
        </p:txBody>
      </p:sp>
    </p:spTree>
    <p:extLst>
      <p:ext uri="{BB962C8B-B14F-4D97-AF65-F5344CB8AC3E}">
        <p14:creationId xmlns:p14="http://schemas.microsoft.com/office/powerpoint/2010/main" val="1243964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5A227D-554C-4F85-A6E7-78EC803AA4FC}" type="datetimeFigureOut">
              <a:rPr lang="en-GB" smtClean="0"/>
              <a:t>12/10/20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212203-A6A9-4E17-BD0F-95AEE14DEFC8}" type="slidenum">
              <a:rPr lang="en-GB" smtClean="0"/>
              <a:t>‹#›</a:t>
            </a:fld>
            <a:endParaRPr lang="en-GB"/>
          </a:p>
        </p:txBody>
      </p:sp>
    </p:spTree>
    <p:extLst>
      <p:ext uri="{BB962C8B-B14F-4D97-AF65-F5344CB8AC3E}">
        <p14:creationId xmlns:p14="http://schemas.microsoft.com/office/powerpoint/2010/main" val="71098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A227D-554C-4F85-A6E7-78EC803AA4FC}" type="datetimeFigureOut">
              <a:rPr lang="en-GB" smtClean="0"/>
              <a:t>12/10/20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212203-A6A9-4E17-BD0F-95AEE14DEFC8}" type="slidenum">
              <a:rPr lang="en-GB" smtClean="0"/>
              <a:t>‹#›</a:t>
            </a:fld>
            <a:endParaRPr lang="en-GB"/>
          </a:p>
        </p:txBody>
      </p:sp>
    </p:spTree>
    <p:extLst>
      <p:ext uri="{BB962C8B-B14F-4D97-AF65-F5344CB8AC3E}">
        <p14:creationId xmlns:p14="http://schemas.microsoft.com/office/powerpoint/2010/main" val="3517493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F5A227D-554C-4F85-A6E7-78EC803AA4FC}" type="datetimeFigureOut">
              <a:rPr lang="en-GB" smtClean="0"/>
              <a:t>12/10/20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212203-A6A9-4E17-BD0F-95AEE14DEFC8}" type="slidenum">
              <a:rPr lang="en-GB" smtClean="0"/>
              <a:t>‹#›</a:t>
            </a:fld>
            <a:endParaRPr lang="en-GB"/>
          </a:p>
        </p:txBody>
      </p:sp>
    </p:spTree>
    <p:extLst>
      <p:ext uri="{BB962C8B-B14F-4D97-AF65-F5344CB8AC3E}">
        <p14:creationId xmlns:p14="http://schemas.microsoft.com/office/powerpoint/2010/main" val="64432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F5A227D-554C-4F85-A6E7-78EC803AA4FC}" type="datetimeFigureOut">
              <a:rPr lang="en-GB" smtClean="0"/>
              <a:t>12/10/20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D212203-A6A9-4E17-BD0F-95AEE14DEFC8}" type="slidenum">
              <a:rPr lang="en-GB" smtClean="0"/>
              <a:t>‹#›</a:t>
            </a:fld>
            <a:endParaRPr lang="en-GB"/>
          </a:p>
        </p:txBody>
      </p:sp>
    </p:spTree>
    <p:extLst>
      <p:ext uri="{BB962C8B-B14F-4D97-AF65-F5344CB8AC3E}">
        <p14:creationId xmlns:p14="http://schemas.microsoft.com/office/powerpoint/2010/main" val="177853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F5A227D-554C-4F85-A6E7-78EC803AA4FC}" type="datetimeFigureOut">
              <a:rPr lang="en-GB" smtClean="0"/>
              <a:t>12/10/20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D212203-A6A9-4E17-BD0F-95AEE14DEFC8}" type="slidenum">
              <a:rPr lang="en-GB" smtClean="0"/>
              <a:t>‹#›</a:t>
            </a:fld>
            <a:endParaRPr lang="en-GB"/>
          </a:p>
        </p:txBody>
      </p:sp>
    </p:spTree>
    <p:extLst>
      <p:ext uri="{BB962C8B-B14F-4D97-AF65-F5344CB8AC3E}">
        <p14:creationId xmlns:p14="http://schemas.microsoft.com/office/powerpoint/2010/main" val="606219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A227D-554C-4F85-A6E7-78EC803AA4FC}" type="datetimeFigureOut">
              <a:rPr lang="en-GB" smtClean="0"/>
              <a:t>12/10/20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D212203-A6A9-4E17-BD0F-95AEE14DEFC8}" type="slidenum">
              <a:rPr lang="en-GB" smtClean="0"/>
              <a:t>‹#›</a:t>
            </a:fld>
            <a:endParaRPr lang="en-GB"/>
          </a:p>
        </p:txBody>
      </p:sp>
    </p:spTree>
    <p:extLst>
      <p:ext uri="{BB962C8B-B14F-4D97-AF65-F5344CB8AC3E}">
        <p14:creationId xmlns:p14="http://schemas.microsoft.com/office/powerpoint/2010/main" val="3953666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A227D-554C-4F85-A6E7-78EC803AA4FC}" type="datetimeFigureOut">
              <a:rPr lang="en-GB" smtClean="0"/>
              <a:t>12/10/20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212203-A6A9-4E17-BD0F-95AEE14DEFC8}" type="slidenum">
              <a:rPr lang="en-GB" smtClean="0"/>
              <a:t>‹#›</a:t>
            </a:fld>
            <a:endParaRPr lang="en-GB"/>
          </a:p>
        </p:txBody>
      </p:sp>
    </p:spTree>
    <p:extLst>
      <p:ext uri="{BB962C8B-B14F-4D97-AF65-F5344CB8AC3E}">
        <p14:creationId xmlns:p14="http://schemas.microsoft.com/office/powerpoint/2010/main" val="1959394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A227D-554C-4F85-A6E7-78EC803AA4FC}" type="datetimeFigureOut">
              <a:rPr lang="en-GB" smtClean="0"/>
              <a:t>12/10/20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212203-A6A9-4E17-BD0F-95AEE14DEFC8}" type="slidenum">
              <a:rPr lang="en-GB" smtClean="0"/>
              <a:t>‹#›</a:t>
            </a:fld>
            <a:endParaRPr lang="en-GB"/>
          </a:p>
        </p:txBody>
      </p:sp>
    </p:spTree>
    <p:extLst>
      <p:ext uri="{BB962C8B-B14F-4D97-AF65-F5344CB8AC3E}">
        <p14:creationId xmlns:p14="http://schemas.microsoft.com/office/powerpoint/2010/main" val="15542076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A227D-554C-4F85-A6E7-78EC803AA4FC}" type="datetimeFigureOut">
              <a:rPr lang="en-GB" smtClean="0"/>
              <a:t>12/10/20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12203-A6A9-4E17-BD0F-95AEE14DEFC8}" type="slidenum">
              <a:rPr lang="en-GB" smtClean="0"/>
              <a:t>‹#›</a:t>
            </a:fld>
            <a:endParaRPr lang="en-GB"/>
          </a:p>
        </p:txBody>
      </p:sp>
    </p:spTree>
    <p:extLst>
      <p:ext uri="{BB962C8B-B14F-4D97-AF65-F5344CB8AC3E}">
        <p14:creationId xmlns:p14="http://schemas.microsoft.com/office/powerpoint/2010/main" val="3810389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8110" y="3458426"/>
            <a:ext cx="9144000" cy="2387600"/>
          </a:xfrm>
        </p:spPr>
        <p:txBody>
          <a:bodyPr/>
          <a:lstStyle/>
          <a:p>
            <a:r>
              <a:rPr lang="en-GB" dirty="0" smtClean="0"/>
              <a:t>Child and Adolescent </a:t>
            </a:r>
            <a:r>
              <a:rPr lang="en-GB" smtClean="0"/>
              <a:t>Physiological Differences</a:t>
            </a:r>
            <a:endParaRPr lang="en-GB" dirty="0"/>
          </a:p>
        </p:txBody>
      </p:sp>
      <p:sp>
        <p:nvSpPr>
          <p:cNvPr id="3" name="Subtitle 2"/>
          <p:cNvSpPr>
            <a:spLocks noGrp="1"/>
          </p:cNvSpPr>
          <p:nvPr>
            <p:ph type="subTitle" idx="1"/>
          </p:nvPr>
        </p:nvSpPr>
        <p:spPr>
          <a:xfrm>
            <a:off x="7123043" y="6142038"/>
            <a:ext cx="5068957" cy="715962"/>
          </a:xfrm>
        </p:spPr>
        <p:txBody>
          <a:bodyPr>
            <a:normAutofit/>
          </a:bodyPr>
          <a:lstStyle/>
          <a:p>
            <a:r>
              <a:rPr lang="en-GB" dirty="0" smtClean="0"/>
              <a:t>Paul Bailey </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651" y="1977444"/>
            <a:ext cx="7487478" cy="1871869"/>
          </a:xfrm>
          <a:prstGeom prst="rect">
            <a:avLst/>
          </a:prstGeom>
        </p:spPr>
      </p:pic>
    </p:spTree>
    <p:extLst>
      <p:ext uri="{BB962C8B-B14F-4D97-AF65-F5344CB8AC3E}">
        <p14:creationId xmlns:p14="http://schemas.microsoft.com/office/powerpoint/2010/main" val="7268718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0101"/>
                </a:solidFill>
              </a:rPr>
              <a:t>Skeletal system specific exercise adaptations</a:t>
            </a:r>
            <a:endParaRPr lang="en-US" dirty="0">
              <a:solidFill>
                <a:srgbClr val="AA0101"/>
              </a:solidFill>
            </a:endParaRPr>
          </a:p>
        </p:txBody>
      </p:sp>
      <p:sp>
        <p:nvSpPr>
          <p:cNvPr id="3" name="Content Placeholder 2"/>
          <p:cNvSpPr>
            <a:spLocks noGrp="1"/>
          </p:cNvSpPr>
          <p:nvPr>
            <p:ph idx="1"/>
          </p:nvPr>
        </p:nvSpPr>
        <p:spPr>
          <a:xfrm>
            <a:off x="838200" y="1825624"/>
            <a:ext cx="10515600" cy="5032375"/>
          </a:xfrm>
        </p:spPr>
        <p:txBody>
          <a:bodyPr>
            <a:normAutofit fontScale="77500" lnSpcReduction="20000"/>
          </a:bodyPr>
          <a:lstStyle/>
          <a:p>
            <a:pPr>
              <a:lnSpc>
                <a:spcPct val="110000"/>
              </a:lnSpc>
            </a:pPr>
            <a:r>
              <a:rPr lang="en-GB" dirty="0" smtClean="0"/>
              <a:t>Avoid excessive training</a:t>
            </a:r>
          </a:p>
          <a:p>
            <a:pPr>
              <a:lnSpc>
                <a:spcPct val="110000"/>
              </a:lnSpc>
            </a:pPr>
            <a:r>
              <a:rPr lang="en-GB" dirty="0" smtClean="0"/>
              <a:t>Consider an appropriate sport for the child’s somatotype</a:t>
            </a:r>
          </a:p>
          <a:p>
            <a:pPr>
              <a:lnSpc>
                <a:spcPct val="110000"/>
              </a:lnSpc>
            </a:pPr>
            <a:r>
              <a:rPr lang="en-GB" dirty="0" smtClean="0"/>
              <a:t>Be aware of biomechanical differences and focus on movement pattern</a:t>
            </a:r>
          </a:p>
          <a:p>
            <a:pPr>
              <a:lnSpc>
                <a:spcPct val="110000"/>
              </a:lnSpc>
            </a:pPr>
            <a:r>
              <a:rPr lang="en-GB" dirty="0" smtClean="0"/>
              <a:t>Especially focus on ‘neutral spine’ for weight bearing exercises such as resistance training or rowing </a:t>
            </a:r>
            <a:r>
              <a:rPr lang="en-GB" dirty="0" err="1" smtClean="0"/>
              <a:t>etc</a:t>
            </a:r>
            <a:endParaRPr lang="en-GB" dirty="0" smtClean="0"/>
          </a:p>
          <a:p>
            <a:pPr>
              <a:lnSpc>
                <a:spcPct val="110000"/>
              </a:lnSpc>
            </a:pPr>
            <a:r>
              <a:rPr lang="en-GB" dirty="0" smtClean="0"/>
              <a:t>Account for gender differences in size</a:t>
            </a:r>
          </a:p>
          <a:p>
            <a:pPr>
              <a:lnSpc>
                <a:spcPct val="110000"/>
              </a:lnSpc>
            </a:pPr>
            <a:r>
              <a:rPr lang="en-GB" dirty="0" smtClean="0"/>
              <a:t>‘Size matching’ of children</a:t>
            </a:r>
          </a:p>
          <a:p>
            <a:pPr>
              <a:lnSpc>
                <a:spcPct val="110000"/>
              </a:lnSpc>
            </a:pPr>
            <a:r>
              <a:rPr lang="en-GB" dirty="0"/>
              <a:t>Consider physiological age </a:t>
            </a:r>
            <a:r>
              <a:rPr lang="mr-IN" dirty="0"/>
              <a:t>–</a:t>
            </a:r>
            <a:r>
              <a:rPr lang="en-GB" dirty="0"/>
              <a:t> not just </a:t>
            </a:r>
            <a:r>
              <a:rPr lang="en-GB" dirty="0" smtClean="0"/>
              <a:t>chronological</a:t>
            </a:r>
          </a:p>
          <a:p>
            <a:pPr>
              <a:lnSpc>
                <a:spcPct val="110000"/>
              </a:lnSpc>
            </a:pPr>
            <a:r>
              <a:rPr lang="en-GB" dirty="0" smtClean="0"/>
              <a:t>Limit high impact</a:t>
            </a:r>
          </a:p>
          <a:p>
            <a:pPr>
              <a:lnSpc>
                <a:spcPct val="110000"/>
              </a:lnSpc>
            </a:pPr>
            <a:r>
              <a:rPr lang="en-GB" dirty="0" smtClean="0"/>
              <a:t>Appropriate warm up (RAMP) and cool down</a:t>
            </a:r>
          </a:p>
          <a:p>
            <a:pPr>
              <a:lnSpc>
                <a:spcPct val="110000"/>
              </a:lnSpc>
            </a:pPr>
            <a:r>
              <a:rPr lang="en-GB" dirty="0" smtClean="0"/>
              <a:t>Use child-friendly equipment</a:t>
            </a:r>
          </a:p>
          <a:p>
            <a:pPr>
              <a:lnSpc>
                <a:spcPct val="110000"/>
              </a:lnSpc>
            </a:pPr>
            <a:r>
              <a:rPr lang="en-GB" dirty="0" smtClean="0"/>
              <a:t>Consider medical conditions</a:t>
            </a:r>
          </a:p>
          <a:p>
            <a:endParaRPr lang="en-GB" dirty="0" smtClean="0"/>
          </a:p>
          <a:p>
            <a:endParaRPr lang="en-GB" dirty="0" smtClean="0"/>
          </a:p>
          <a:p>
            <a:endParaRPr lang="en-GB" dirty="0" smtClean="0"/>
          </a:p>
          <a:p>
            <a:endParaRPr lang="en-GB" dirty="0" smtClean="0"/>
          </a:p>
        </p:txBody>
      </p:sp>
    </p:spTree>
    <p:extLst>
      <p:ext uri="{BB962C8B-B14F-4D97-AF65-F5344CB8AC3E}">
        <p14:creationId xmlns:p14="http://schemas.microsoft.com/office/powerpoint/2010/main" val="20749920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0101"/>
                </a:solidFill>
              </a:rPr>
              <a:t>Skeletal system ability!</a:t>
            </a:r>
            <a:endParaRPr lang="en-US" dirty="0">
              <a:solidFill>
                <a:srgbClr val="AA0101"/>
              </a:solidFill>
            </a:endParaRPr>
          </a:p>
        </p:txBody>
      </p:sp>
      <p:sp>
        <p:nvSpPr>
          <p:cNvPr id="3" name="Content Placeholder 2"/>
          <p:cNvSpPr>
            <a:spLocks noGrp="1"/>
          </p:cNvSpPr>
          <p:nvPr>
            <p:ph idx="1"/>
          </p:nvPr>
        </p:nvSpPr>
        <p:spPr>
          <a:xfrm>
            <a:off x="838200" y="1825624"/>
            <a:ext cx="10515600" cy="4716705"/>
          </a:xfrm>
        </p:spPr>
        <p:txBody>
          <a:bodyPr>
            <a:normAutofit/>
          </a:bodyPr>
          <a:lstStyle/>
          <a:p>
            <a:pPr marL="0" indent="0">
              <a:buNone/>
            </a:pPr>
            <a:endParaRPr lang="en-GB" dirty="0" smtClean="0"/>
          </a:p>
          <a:p>
            <a:endParaRPr lang="en-GB" dirty="0" smtClean="0"/>
          </a:p>
          <a:p>
            <a:endParaRPr lang="en-GB" dirty="0" smtClean="0"/>
          </a:p>
          <a:p>
            <a:pPr marL="0" indent="0">
              <a:buNone/>
            </a:pPr>
            <a:endParaRPr lang="en-GB" dirty="0" smtClean="0"/>
          </a:p>
        </p:txBody>
      </p:sp>
      <p:pic>
        <p:nvPicPr>
          <p:cNvPr id="8" name="Picture 7" descr="Screenshot 2019-04-05 at 10.56.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9666" y="1476823"/>
            <a:ext cx="5071043" cy="5071043"/>
          </a:xfrm>
          <a:prstGeom prst="rect">
            <a:avLst/>
          </a:prstGeom>
        </p:spPr>
      </p:pic>
    </p:spTree>
    <p:extLst>
      <p:ext uri="{BB962C8B-B14F-4D97-AF65-F5344CB8AC3E}">
        <p14:creationId xmlns:p14="http://schemas.microsoft.com/office/powerpoint/2010/main" val="35361016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0101"/>
                </a:solidFill>
              </a:rPr>
              <a:t>Neuromuscular system benefits of exercise</a:t>
            </a:r>
            <a:endParaRPr lang="en-US" dirty="0">
              <a:solidFill>
                <a:srgbClr val="AA0101"/>
              </a:solidFill>
            </a:endParaRPr>
          </a:p>
        </p:txBody>
      </p:sp>
      <p:sp>
        <p:nvSpPr>
          <p:cNvPr id="3" name="Content Placeholder 2"/>
          <p:cNvSpPr>
            <a:spLocks noGrp="1"/>
          </p:cNvSpPr>
          <p:nvPr>
            <p:ph idx="1"/>
          </p:nvPr>
        </p:nvSpPr>
        <p:spPr/>
        <p:txBody>
          <a:bodyPr>
            <a:normAutofit/>
          </a:bodyPr>
          <a:lstStyle/>
          <a:p>
            <a:pPr marL="0" indent="0">
              <a:buNone/>
            </a:pPr>
            <a:r>
              <a:rPr lang="en-GB" dirty="0" smtClean="0"/>
              <a:t>Training a child’s: strength, agility</a:t>
            </a:r>
            <a:r>
              <a:rPr lang="en-GB" dirty="0"/>
              <a:t>, balance, coordination, speed, </a:t>
            </a:r>
            <a:r>
              <a:rPr lang="en-GB" dirty="0" smtClean="0"/>
              <a:t>running, jumping, throwing, </a:t>
            </a:r>
            <a:r>
              <a:rPr lang="en-GB" dirty="0"/>
              <a:t>catching, passing , kicking, striking with body, </a:t>
            </a:r>
            <a:r>
              <a:rPr lang="en-GB" dirty="0" smtClean="0"/>
              <a:t>kinaesthesia (awareness </a:t>
            </a:r>
            <a:r>
              <a:rPr lang="en-GB" dirty="0"/>
              <a:t>of position and </a:t>
            </a:r>
            <a:r>
              <a:rPr lang="en-GB" dirty="0" smtClean="0"/>
              <a:t>movement), gliding, buoyancy</a:t>
            </a:r>
            <a:r>
              <a:rPr lang="en-GB" dirty="0"/>
              <a:t> </a:t>
            </a:r>
            <a:r>
              <a:rPr lang="en-GB" dirty="0" smtClean="0"/>
              <a:t>and striking </a:t>
            </a:r>
            <a:r>
              <a:rPr lang="en-GB" dirty="0"/>
              <a:t>with </a:t>
            </a:r>
            <a:r>
              <a:rPr lang="en-GB" dirty="0" smtClean="0"/>
              <a:t>object are essential to maximise a child’s opportunity not only in sport, but at leading a full and active life with safe and sustainable movement</a:t>
            </a:r>
            <a:endParaRPr lang="en-GB" dirty="0"/>
          </a:p>
          <a:p>
            <a:pPr marL="0" indent="0">
              <a:buNone/>
            </a:pPr>
            <a:endParaRPr lang="en-GB" dirty="0" smtClean="0"/>
          </a:p>
        </p:txBody>
      </p:sp>
    </p:spTree>
    <p:extLst>
      <p:ext uri="{BB962C8B-B14F-4D97-AF65-F5344CB8AC3E}">
        <p14:creationId xmlns:p14="http://schemas.microsoft.com/office/powerpoint/2010/main" val="35201409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0101"/>
                </a:solidFill>
              </a:rPr>
              <a:t>Neuromuscular system considerations</a:t>
            </a:r>
            <a:endParaRPr lang="en-US" dirty="0">
              <a:solidFill>
                <a:srgbClr val="AA0101"/>
              </a:solidFill>
            </a:endParaRPr>
          </a:p>
        </p:txBody>
      </p:sp>
      <p:sp>
        <p:nvSpPr>
          <p:cNvPr id="3" name="Content Placeholder 2"/>
          <p:cNvSpPr>
            <a:spLocks noGrp="1"/>
          </p:cNvSpPr>
          <p:nvPr>
            <p:ph idx="1"/>
          </p:nvPr>
        </p:nvSpPr>
        <p:spPr>
          <a:xfrm>
            <a:off x="838200" y="1825625"/>
            <a:ext cx="10515600" cy="4847536"/>
          </a:xfrm>
        </p:spPr>
        <p:txBody>
          <a:bodyPr>
            <a:normAutofit fontScale="85000" lnSpcReduction="20000"/>
          </a:bodyPr>
          <a:lstStyle/>
          <a:p>
            <a:pPr>
              <a:lnSpc>
                <a:spcPct val="110000"/>
              </a:lnSpc>
            </a:pPr>
            <a:r>
              <a:rPr lang="en-GB" dirty="0" smtClean="0"/>
              <a:t>Muscle mass changes, especially during puberty</a:t>
            </a:r>
          </a:p>
          <a:p>
            <a:pPr>
              <a:lnSpc>
                <a:spcPct val="110000"/>
              </a:lnSpc>
            </a:pPr>
            <a:r>
              <a:rPr lang="en-GB" dirty="0" smtClean="0"/>
              <a:t>Only after puberty and the increased levels of primary sex hormones and Human Growth Hormone, will muscle mass increase significantly</a:t>
            </a:r>
          </a:p>
          <a:p>
            <a:pPr>
              <a:lnSpc>
                <a:spcPct val="110000"/>
              </a:lnSpc>
            </a:pPr>
            <a:r>
              <a:rPr lang="en-GB" dirty="0" smtClean="0"/>
              <a:t>Gross motor skills (those used for larger whole body movements as well as hand eye coordination </a:t>
            </a:r>
            <a:r>
              <a:rPr lang="en-GB" dirty="0" err="1" smtClean="0"/>
              <a:t>etc</a:t>
            </a:r>
            <a:r>
              <a:rPr lang="en-GB" dirty="0" smtClean="0"/>
              <a:t>) develop at different rates according to individual ‘talent’ and ‘training age’</a:t>
            </a:r>
          </a:p>
          <a:p>
            <a:pPr>
              <a:lnSpc>
                <a:spcPct val="110000"/>
              </a:lnSpc>
            </a:pPr>
            <a:r>
              <a:rPr lang="en-GB" dirty="0" smtClean="0"/>
              <a:t>Gross motor skill ability changes as the skeleton lengthens due to the change in biomechanics</a:t>
            </a:r>
          </a:p>
          <a:p>
            <a:pPr>
              <a:lnSpc>
                <a:spcPct val="110000"/>
              </a:lnSpc>
            </a:pPr>
            <a:r>
              <a:rPr lang="en-GB" dirty="0" smtClean="0"/>
              <a:t>Fine </a:t>
            </a:r>
            <a:r>
              <a:rPr lang="en-GB" dirty="0"/>
              <a:t>motor </a:t>
            </a:r>
            <a:r>
              <a:rPr lang="en-GB" dirty="0" smtClean="0"/>
              <a:t>skills (ability to coordinate smaller muscles) develop </a:t>
            </a:r>
            <a:r>
              <a:rPr lang="en-GB" dirty="0"/>
              <a:t>at different rates according to individual ‘talent’ and ‘training age</a:t>
            </a:r>
            <a:r>
              <a:rPr lang="en-GB" dirty="0" smtClean="0"/>
              <a:t>’</a:t>
            </a:r>
          </a:p>
          <a:p>
            <a:pPr>
              <a:lnSpc>
                <a:spcPct val="110000"/>
              </a:lnSpc>
            </a:pPr>
            <a:r>
              <a:rPr lang="en-GB" dirty="0" smtClean="0"/>
              <a:t>Optimal time for training skill is 8-11 </a:t>
            </a:r>
            <a:r>
              <a:rPr lang="en-GB" dirty="0" err="1" smtClean="0"/>
              <a:t>yrs</a:t>
            </a:r>
            <a:endParaRPr lang="en-GB" dirty="0" smtClean="0"/>
          </a:p>
          <a:p>
            <a:pPr>
              <a:lnSpc>
                <a:spcPct val="110000"/>
              </a:lnSpc>
            </a:pPr>
            <a:r>
              <a:rPr lang="en-GB" dirty="0" smtClean="0"/>
              <a:t>Children are naturally more flexible than adults</a:t>
            </a:r>
            <a:endParaRPr lang="en-GB" dirty="0"/>
          </a:p>
          <a:p>
            <a:pPr marL="0" indent="0">
              <a:buNone/>
            </a:pPr>
            <a:endParaRPr lang="en-GB" dirty="0" smtClean="0"/>
          </a:p>
        </p:txBody>
      </p:sp>
    </p:spTree>
    <p:extLst>
      <p:ext uri="{BB962C8B-B14F-4D97-AF65-F5344CB8AC3E}">
        <p14:creationId xmlns:p14="http://schemas.microsoft.com/office/powerpoint/2010/main" val="27855186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0101"/>
                </a:solidFill>
              </a:rPr>
              <a:t>Neuromuscular system consideration effects</a:t>
            </a:r>
            <a:endParaRPr lang="en-US" dirty="0">
              <a:solidFill>
                <a:srgbClr val="AA0101"/>
              </a:solidFill>
            </a:endParaRPr>
          </a:p>
        </p:txBody>
      </p:sp>
      <p:sp>
        <p:nvSpPr>
          <p:cNvPr id="3" name="Content Placeholder 2"/>
          <p:cNvSpPr>
            <a:spLocks noGrp="1"/>
          </p:cNvSpPr>
          <p:nvPr>
            <p:ph idx="1"/>
          </p:nvPr>
        </p:nvSpPr>
        <p:spPr>
          <a:xfrm>
            <a:off x="838200" y="1825625"/>
            <a:ext cx="10515600" cy="4847536"/>
          </a:xfrm>
        </p:spPr>
        <p:txBody>
          <a:bodyPr>
            <a:normAutofit fontScale="85000" lnSpcReduction="20000"/>
          </a:bodyPr>
          <a:lstStyle/>
          <a:p>
            <a:pPr>
              <a:lnSpc>
                <a:spcPct val="110000"/>
              </a:lnSpc>
            </a:pPr>
            <a:r>
              <a:rPr lang="en-GB" dirty="0" smtClean="0"/>
              <a:t>Muscle mass changes mean that strength also changes. Relative strength to bodyweight will also change greatly in combination with increased lever length. Until puberty, and the increased anabolic hormone levels, there is no real need to train for strength or mass</a:t>
            </a:r>
          </a:p>
          <a:p>
            <a:pPr>
              <a:lnSpc>
                <a:spcPct val="110000"/>
              </a:lnSpc>
            </a:pPr>
            <a:r>
              <a:rPr lang="en-GB" dirty="0" smtClean="0"/>
              <a:t>Gross and fine motor skills can vary hugely from child to child, making some more and some less able to complete even basic movements safely and with good biomechanics</a:t>
            </a:r>
          </a:p>
          <a:p>
            <a:pPr>
              <a:lnSpc>
                <a:spcPct val="110000"/>
              </a:lnSpc>
            </a:pPr>
            <a:r>
              <a:rPr lang="en-GB" dirty="0"/>
              <a:t>A</a:t>
            </a:r>
            <a:r>
              <a:rPr lang="en-GB" dirty="0" smtClean="0"/>
              <a:t>s the skeleton lengthens quickly during puberty (especially PHV) it is difficult for the neurological system to keep apace of the changes. </a:t>
            </a:r>
            <a:r>
              <a:rPr lang="en-GB" dirty="0" err="1" smtClean="0"/>
              <a:t>Kinaethesia</a:t>
            </a:r>
            <a:r>
              <a:rPr lang="en-GB" dirty="0" smtClean="0"/>
              <a:t> suffers and a child’s coordination and balance may be affected adversely</a:t>
            </a:r>
          </a:p>
          <a:p>
            <a:pPr>
              <a:lnSpc>
                <a:spcPct val="110000"/>
              </a:lnSpc>
            </a:pPr>
            <a:r>
              <a:rPr lang="en-GB" dirty="0" smtClean="0"/>
              <a:t>Children have the potential to be hypermobile due to their range of motion (ROM) and relatively unstable joints</a:t>
            </a:r>
          </a:p>
        </p:txBody>
      </p:sp>
    </p:spTree>
    <p:extLst>
      <p:ext uri="{BB962C8B-B14F-4D97-AF65-F5344CB8AC3E}">
        <p14:creationId xmlns:p14="http://schemas.microsoft.com/office/powerpoint/2010/main" val="13886437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0101"/>
                </a:solidFill>
              </a:rPr>
              <a:t>Neuromuscular system specific exercise adaptations</a:t>
            </a:r>
            <a:endParaRPr lang="en-US" dirty="0">
              <a:solidFill>
                <a:srgbClr val="AA0101"/>
              </a:solidFill>
            </a:endParaRPr>
          </a:p>
        </p:txBody>
      </p:sp>
      <p:sp>
        <p:nvSpPr>
          <p:cNvPr id="3" name="Content Placeholder 2"/>
          <p:cNvSpPr>
            <a:spLocks noGrp="1"/>
          </p:cNvSpPr>
          <p:nvPr>
            <p:ph idx="1"/>
          </p:nvPr>
        </p:nvSpPr>
        <p:spPr>
          <a:xfrm>
            <a:off x="838200" y="1825624"/>
            <a:ext cx="10515600" cy="4752747"/>
          </a:xfrm>
        </p:spPr>
        <p:txBody>
          <a:bodyPr>
            <a:normAutofit fontScale="92500" lnSpcReduction="10000"/>
          </a:bodyPr>
          <a:lstStyle/>
          <a:p>
            <a:r>
              <a:rPr lang="en-GB" dirty="0" smtClean="0"/>
              <a:t>Train movement pattern first</a:t>
            </a:r>
          </a:p>
          <a:p>
            <a:r>
              <a:rPr lang="en-GB" dirty="0" smtClean="0"/>
              <a:t>Train for speed of movement (less than 5 </a:t>
            </a:r>
            <a:r>
              <a:rPr lang="en-GB" dirty="0" err="1" smtClean="0"/>
              <a:t>secs</a:t>
            </a:r>
            <a:r>
              <a:rPr lang="en-GB" dirty="0" smtClean="0"/>
              <a:t>) in early childhood</a:t>
            </a:r>
          </a:p>
          <a:p>
            <a:r>
              <a:rPr lang="en-GB" dirty="0" smtClean="0"/>
              <a:t>Train for speed of movement (up to 20 </a:t>
            </a:r>
            <a:r>
              <a:rPr lang="en-GB" dirty="0" err="1" smtClean="0"/>
              <a:t>secs</a:t>
            </a:r>
            <a:r>
              <a:rPr lang="en-GB" dirty="0" smtClean="0"/>
              <a:t>) in middle childhood</a:t>
            </a:r>
          </a:p>
          <a:p>
            <a:r>
              <a:rPr lang="en-GB" dirty="0" smtClean="0"/>
              <a:t>Training for strength and size is of limited use until puberty</a:t>
            </a:r>
          </a:p>
          <a:p>
            <a:r>
              <a:rPr lang="en-GB" dirty="0" smtClean="0"/>
              <a:t>Incorporate as many movements as possible </a:t>
            </a:r>
            <a:r>
              <a:rPr lang="mr-IN" dirty="0" smtClean="0"/>
              <a:t>–</a:t>
            </a:r>
            <a:r>
              <a:rPr lang="en-GB" dirty="0" smtClean="0"/>
              <a:t> especially during the ages 8-11</a:t>
            </a:r>
          </a:p>
          <a:p>
            <a:r>
              <a:rPr lang="en-GB" dirty="0" smtClean="0"/>
              <a:t>Do not specialise too early (unless it’s a demand of the sport!)</a:t>
            </a:r>
          </a:p>
          <a:p>
            <a:r>
              <a:rPr lang="en-GB" dirty="0" smtClean="0"/>
              <a:t>Training for strength can start to happen through adolescence </a:t>
            </a:r>
            <a:r>
              <a:rPr lang="mr-IN" dirty="0" smtClean="0"/>
              <a:t>–</a:t>
            </a:r>
            <a:r>
              <a:rPr lang="en-GB" dirty="0" smtClean="0"/>
              <a:t> particularly from PHV onwards</a:t>
            </a:r>
          </a:p>
          <a:p>
            <a:r>
              <a:rPr lang="en-GB" dirty="0" smtClean="0"/>
              <a:t>Be aware of ROM during all movements</a:t>
            </a:r>
          </a:p>
          <a:p>
            <a:r>
              <a:rPr lang="en-GB" dirty="0" smtClean="0"/>
              <a:t>Consider medical conditions</a:t>
            </a:r>
          </a:p>
          <a:p>
            <a:endParaRPr lang="en-GB" dirty="0" smtClean="0"/>
          </a:p>
          <a:p>
            <a:endParaRPr lang="en-GB" dirty="0"/>
          </a:p>
          <a:p>
            <a:pPr marL="0" indent="0">
              <a:buNone/>
            </a:pPr>
            <a:endParaRPr lang="en-GB" dirty="0" smtClean="0"/>
          </a:p>
        </p:txBody>
      </p:sp>
    </p:spTree>
    <p:extLst>
      <p:ext uri="{BB962C8B-B14F-4D97-AF65-F5344CB8AC3E}">
        <p14:creationId xmlns:p14="http://schemas.microsoft.com/office/powerpoint/2010/main" val="26720782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0101"/>
                </a:solidFill>
              </a:rPr>
              <a:t>Neuromuscular system ability!</a:t>
            </a:r>
            <a:endParaRPr lang="en-US" dirty="0">
              <a:solidFill>
                <a:srgbClr val="AA0101"/>
              </a:solidFill>
            </a:endParaRPr>
          </a:p>
        </p:txBody>
      </p:sp>
      <p:pic>
        <p:nvPicPr>
          <p:cNvPr id="9" name="Harry gatestar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271335741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305" y="1871895"/>
            <a:ext cx="10515600" cy="4710017"/>
          </a:xfrm>
        </p:spPr>
        <p:txBody>
          <a:bodyPr>
            <a:normAutofit/>
          </a:bodyPr>
          <a:lstStyle/>
          <a:p>
            <a:pPr marL="0" indent="0">
              <a:lnSpc>
                <a:spcPct val="110000"/>
              </a:lnSpc>
              <a:buNone/>
            </a:pPr>
            <a:r>
              <a:rPr lang="en-GB" dirty="0" smtClean="0"/>
              <a:t>Exercising during childhood will have many positive effects on the cardio-respiratory system’s development including:</a:t>
            </a:r>
          </a:p>
          <a:p>
            <a:pPr>
              <a:lnSpc>
                <a:spcPct val="110000"/>
              </a:lnSpc>
            </a:pPr>
            <a:r>
              <a:rPr lang="en-GB" dirty="0" smtClean="0"/>
              <a:t>Strengthening the heart muscle</a:t>
            </a:r>
          </a:p>
          <a:p>
            <a:pPr>
              <a:lnSpc>
                <a:spcPct val="110000"/>
              </a:lnSpc>
            </a:pPr>
            <a:r>
              <a:rPr lang="en-GB" dirty="0" smtClean="0"/>
              <a:t>Increasing stroke volume</a:t>
            </a:r>
          </a:p>
          <a:p>
            <a:pPr>
              <a:lnSpc>
                <a:spcPct val="110000"/>
              </a:lnSpc>
            </a:pPr>
            <a:r>
              <a:rPr lang="en-GB" dirty="0" smtClean="0"/>
              <a:t>Increasing lung efficiency</a:t>
            </a:r>
          </a:p>
          <a:p>
            <a:pPr marL="0" indent="0">
              <a:lnSpc>
                <a:spcPct val="110000"/>
              </a:lnSpc>
              <a:buNone/>
            </a:pPr>
            <a:r>
              <a:rPr lang="en-GB" dirty="0" smtClean="0"/>
              <a:t>Exercise also has many health benefits including weight management</a:t>
            </a:r>
          </a:p>
          <a:p>
            <a:pPr marL="0" indent="0">
              <a:lnSpc>
                <a:spcPct val="110000"/>
              </a:lnSpc>
              <a:buNone/>
            </a:pPr>
            <a:endParaRPr lang="en-GB" dirty="0" smtClean="0"/>
          </a:p>
        </p:txBody>
      </p:sp>
      <p:sp>
        <p:nvSpPr>
          <p:cNvPr id="4" name="Title 1"/>
          <p:cNvSpPr>
            <a:spLocks noGrp="1"/>
          </p:cNvSpPr>
          <p:nvPr>
            <p:ph type="title"/>
          </p:nvPr>
        </p:nvSpPr>
        <p:spPr>
          <a:xfrm>
            <a:off x="838200" y="365125"/>
            <a:ext cx="10515600" cy="1325563"/>
          </a:xfrm>
        </p:spPr>
        <p:txBody>
          <a:bodyPr/>
          <a:lstStyle/>
          <a:p>
            <a:r>
              <a:rPr lang="en-US" dirty="0" smtClean="0">
                <a:solidFill>
                  <a:srgbClr val="AA0101"/>
                </a:solidFill>
              </a:rPr>
              <a:t>Cardio-respiratory/energy system benefits of exercise</a:t>
            </a:r>
            <a:endParaRPr lang="en-US" dirty="0">
              <a:solidFill>
                <a:srgbClr val="AA0101"/>
              </a:solidFill>
            </a:endParaRPr>
          </a:p>
        </p:txBody>
      </p:sp>
    </p:spTree>
    <p:extLst>
      <p:ext uri="{BB962C8B-B14F-4D97-AF65-F5344CB8AC3E}">
        <p14:creationId xmlns:p14="http://schemas.microsoft.com/office/powerpoint/2010/main" val="23703734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305" y="1871895"/>
            <a:ext cx="10515600" cy="4710017"/>
          </a:xfrm>
        </p:spPr>
        <p:txBody>
          <a:bodyPr>
            <a:normAutofit lnSpcReduction="10000"/>
          </a:bodyPr>
          <a:lstStyle/>
          <a:p>
            <a:pPr>
              <a:lnSpc>
                <a:spcPct val="110000"/>
              </a:lnSpc>
            </a:pPr>
            <a:r>
              <a:rPr lang="en-GB" dirty="0" smtClean="0"/>
              <a:t>Children have smaller hearts (total size and stroke volume), therefore lower cardiac outputs (or higher heart rates at any given exercise intensity) </a:t>
            </a:r>
          </a:p>
          <a:p>
            <a:pPr>
              <a:lnSpc>
                <a:spcPct val="110000"/>
              </a:lnSpc>
            </a:pPr>
            <a:r>
              <a:rPr lang="en-GB" dirty="0" smtClean="0"/>
              <a:t>Children have higher maximal heart rates than adults (around 215 </a:t>
            </a:r>
            <a:r>
              <a:rPr lang="en-GB" dirty="0" err="1" smtClean="0"/>
              <a:t>bpm</a:t>
            </a:r>
            <a:r>
              <a:rPr lang="en-GB" dirty="0" smtClean="0"/>
              <a:t>)</a:t>
            </a:r>
          </a:p>
          <a:p>
            <a:pPr>
              <a:lnSpc>
                <a:spcPct val="110000"/>
              </a:lnSpc>
            </a:pPr>
            <a:r>
              <a:rPr lang="en-GB" dirty="0" smtClean="0"/>
              <a:t>Blood pressure during childhood changes:</a:t>
            </a:r>
          </a:p>
          <a:p>
            <a:pPr lvl="1">
              <a:lnSpc>
                <a:spcPct val="110000"/>
              </a:lnSpc>
            </a:pPr>
            <a:r>
              <a:rPr lang="en-GB" dirty="0" smtClean="0"/>
              <a:t>Early childhood </a:t>
            </a:r>
            <a:r>
              <a:rPr lang="mr-IN" dirty="0" smtClean="0"/>
              <a:t>–</a:t>
            </a:r>
            <a:r>
              <a:rPr lang="en-GB" dirty="0" smtClean="0"/>
              <a:t> 70/55</a:t>
            </a:r>
          </a:p>
          <a:p>
            <a:pPr lvl="1">
              <a:lnSpc>
                <a:spcPct val="110000"/>
              </a:lnSpc>
            </a:pPr>
            <a:r>
              <a:rPr lang="en-GB" dirty="0" smtClean="0"/>
              <a:t>Middle childhood </a:t>
            </a:r>
            <a:r>
              <a:rPr lang="mr-IN" dirty="0" smtClean="0"/>
              <a:t>–</a:t>
            </a:r>
            <a:r>
              <a:rPr lang="en-GB" dirty="0" smtClean="0"/>
              <a:t> 110/62</a:t>
            </a:r>
          </a:p>
          <a:p>
            <a:pPr lvl="1">
              <a:lnSpc>
                <a:spcPct val="110000"/>
              </a:lnSpc>
            </a:pPr>
            <a:r>
              <a:rPr lang="en-GB" dirty="0" smtClean="0"/>
              <a:t>Adolescence </a:t>
            </a:r>
            <a:r>
              <a:rPr lang="mr-IN" dirty="0" smtClean="0"/>
              <a:t>–</a:t>
            </a:r>
            <a:r>
              <a:rPr lang="en-GB" dirty="0" smtClean="0"/>
              <a:t> 115/65</a:t>
            </a:r>
          </a:p>
          <a:p>
            <a:pPr lvl="1">
              <a:lnSpc>
                <a:spcPct val="110000"/>
              </a:lnSpc>
            </a:pPr>
            <a:r>
              <a:rPr lang="en-GB" dirty="0" smtClean="0"/>
              <a:t>Adult </a:t>
            </a:r>
            <a:r>
              <a:rPr lang="mr-IN" dirty="0" smtClean="0"/>
              <a:t>–</a:t>
            </a:r>
            <a:r>
              <a:rPr lang="en-GB" dirty="0" smtClean="0"/>
              <a:t> 120/80</a:t>
            </a:r>
          </a:p>
          <a:p>
            <a:pPr marL="0" indent="0">
              <a:lnSpc>
                <a:spcPct val="110000"/>
              </a:lnSpc>
              <a:buNone/>
            </a:pPr>
            <a:endParaRPr lang="en-GB" dirty="0" smtClean="0"/>
          </a:p>
        </p:txBody>
      </p:sp>
      <p:sp>
        <p:nvSpPr>
          <p:cNvPr id="4" name="Title 1"/>
          <p:cNvSpPr>
            <a:spLocks noGrp="1"/>
          </p:cNvSpPr>
          <p:nvPr>
            <p:ph type="title"/>
          </p:nvPr>
        </p:nvSpPr>
        <p:spPr>
          <a:xfrm>
            <a:off x="838200" y="365125"/>
            <a:ext cx="10515600" cy="1325563"/>
          </a:xfrm>
        </p:spPr>
        <p:txBody>
          <a:bodyPr/>
          <a:lstStyle/>
          <a:p>
            <a:r>
              <a:rPr lang="en-US" dirty="0" smtClean="0">
                <a:solidFill>
                  <a:srgbClr val="AA0101"/>
                </a:solidFill>
              </a:rPr>
              <a:t>Cardio-respiratory/energy system considerations</a:t>
            </a:r>
            <a:endParaRPr lang="en-US" dirty="0">
              <a:solidFill>
                <a:srgbClr val="AA0101"/>
              </a:solidFill>
            </a:endParaRPr>
          </a:p>
        </p:txBody>
      </p:sp>
    </p:spTree>
    <p:extLst>
      <p:ext uri="{BB962C8B-B14F-4D97-AF65-F5344CB8AC3E}">
        <p14:creationId xmlns:p14="http://schemas.microsoft.com/office/powerpoint/2010/main" val="15124219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305" y="1871895"/>
            <a:ext cx="10515600" cy="4710017"/>
          </a:xfrm>
        </p:spPr>
        <p:txBody>
          <a:bodyPr>
            <a:normAutofit/>
          </a:bodyPr>
          <a:lstStyle/>
          <a:p>
            <a:pPr>
              <a:lnSpc>
                <a:spcPct val="110000"/>
              </a:lnSpc>
            </a:pPr>
            <a:r>
              <a:rPr lang="en-GB" dirty="0"/>
              <a:t>Children have smaller lungs and higher breathing rates at any given exercise intensity</a:t>
            </a:r>
          </a:p>
          <a:p>
            <a:pPr>
              <a:lnSpc>
                <a:spcPct val="110000"/>
              </a:lnSpc>
            </a:pPr>
            <a:r>
              <a:rPr lang="en-GB" dirty="0"/>
              <a:t>Maximum ventilation increases with age:</a:t>
            </a:r>
          </a:p>
          <a:p>
            <a:pPr lvl="1">
              <a:lnSpc>
                <a:spcPct val="110000"/>
              </a:lnSpc>
            </a:pPr>
            <a:r>
              <a:rPr lang="en-GB" dirty="0"/>
              <a:t>Age 5 </a:t>
            </a:r>
            <a:r>
              <a:rPr lang="mr-IN" dirty="0"/>
              <a:t>–</a:t>
            </a:r>
            <a:r>
              <a:rPr lang="en-GB" dirty="0"/>
              <a:t> 40 litres @ 60 breaths per </a:t>
            </a:r>
            <a:r>
              <a:rPr lang="en-GB" dirty="0" smtClean="0"/>
              <a:t>minute (panting)</a:t>
            </a:r>
            <a:endParaRPr lang="en-GB" dirty="0"/>
          </a:p>
          <a:p>
            <a:pPr lvl="1">
              <a:lnSpc>
                <a:spcPct val="110000"/>
              </a:lnSpc>
            </a:pPr>
            <a:r>
              <a:rPr lang="en-GB" dirty="0"/>
              <a:t>Adult - +110 litres @ 40 breaths per minute</a:t>
            </a:r>
          </a:p>
          <a:p>
            <a:pPr>
              <a:lnSpc>
                <a:spcPct val="110000"/>
              </a:lnSpc>
            </a:pPr>
            <a:r>
              <a:rPr lang="en-GB" dirty="0"/>
              <a:t>Lung efficiency changes with age. This is shown by the total volume of air required to extract 1 litre of oxygen:</a:t>
            </a:r>
          </a:p>
          <a:p>
            <a:pPr lvl="1">
              <a:lnSpc>
                <a:spcPct val="110000"/>
              </a:lnSpc>
            </a:pPr>
            <a:r>
              <a:rPr lang="en-GB" dirty="0"/>
              <a:t>Child </a:t>
            </a:r>
            <a:r>
              <a:rPr lang="mr-IN" dirty="0"/>
              <a:t>–</a:t>
            </a:r>
            <a:r>
              <a:rPr lang="en-GB" dirty="0"/>
              <a:t> 38 litres of air per 1 litre oxygen</a:t>
            </a:r>
          </a:p>
          <a:p>
            <a:pPr lvl="1">
              <a:lnSpc>
                <a:spcPct val="110000"/>
              </a:lnSpc>
            </a:pPr>
            <a:r>
              <a:rPr lang="en-GB" dirty="0"/>
              <a:t>18 year old </a:t>
            </a:r>
            <a:r>
              <a:rPr lang="mr-IN" dirty="0"/>
              <a:t>–</a:t>
            </a:r>
            <a:r>
              <a:rPr lang="en-GB" dirty="0"/>
              <a:t> 28 litres of air per 1 litre of oxygen</a:t>
            </a:r>
          </a:p>
          <a:p>
            <a:pPr marL="0" indent="0">
              <a:lnSpc>
                <a:spcPct val="110000"/>
              </a:lnSpc>
              <a:buNone/>
            </a:pPr>
            <a:endParaRPr lang="en-GB" dirty="0" smtClean="0"/>
          </a:p>
        </p:txBody>
      </p:sp>
      <p:sp>
        <p:nvSpPr>
          <p:cNvPr id="4" name="Title 1"/>
          <p:cNvSpPr>
            <a:spLocks noGrp="1"/>
          </p:cNvSpPr>
          <p:nvPr>
            <p:ph type="title"/>
          </p:nvPr>
        </p:nvSpPr>
        <p:spPr>
          <a:xfrm>
            <a:off x="838200" y="365125"/>
            <a:ext cx="10515600" cy="1325563"/>
          </a:xfrm>
        </p:spPr>
        <p:txBody>
          <a:bodyPr/>
          <a:lstStyle/>
          <a:p>
            <a:r>
              <a:rPr lang="en-US" dirty="0" smtClean="0">
                <a:solidFill>
                  <a:srgbClr val="AA0101"/>
                </a:solidFill>
              </a:rPr>
              <a:t>Cardio-respiratory/energy system considerations</a:t>
            </a:r>
            <a:endParaRPr lang="en-US" dirty="0">
              <a:solidFill>
                <a:srgbClr val="AA0101"/>
              </a:solidFill>
            </a:endParaRPr>
          </a:p>
        </p:txBody>
      </p:sp>
    </p:spTree>
    <p:extLst>
      <p:ext uri="{BB962C8B-B14F-4D97-AF65-F5344CB8AC3E}">
        <p14:creationId xmlns:p14="http://schemas.microsoft.com/office/powerpoint/2010/main" val="34760772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AA0101"/>
                </a:solidFill>
              </a:rPr>
              <a:t>Children are not ‘mini adults’ </a:t>
            </a:r>
            <a:endParaRPr lang="en-GB" dirty="0">
              <a:solidFill>
                <a:srgbClr val="AA0101"/>
              </a:solidFill>
            </a:endParaRPr>
          </a:p>
        </p:txBody>
      </p:sp>
      <p:sp>
        <p:nvSpPr>
          <p:cNvPr id="3" name="Content Placeholder 2"/>
          <p:cNvSpPr>
            <a:spLocks noGrp="1"/>
          </p:cNvSpPr>
          <p:nvPr>
            <p:ph idx="1"/>
          </p:nvPr>
        </p:nvSpPr>
        <p:spPr>
          <a:xfrm>
            <a:off x="838200" y="1825625"/>
            <a:ext cx="10459278" cy="4082636"/>
          </a:xfrm>
        </p:spPr>
        <p:txBody>
          <a:bodyPr>
            <a:normAutofit/>
          </a:bodyPr>
          <a:lstStyle/>
          <a:p>
            <a:pPr marL="0" indent="0">
              <a:buNone/>
            </a:pPr>
            <a:r>
              <a:rPr lang="en-GB" sz="2400" dirty="0" smtClean="0"/>
              <a:t>Children are not ‘mini adults’. They are a specific population group that must be treated differently, according to their specific needs. When dealing with any specific population group in an activity context, it is useful to differentiate using the following categories as a basis for the adaptations that you would make to an activity session:</a:t>
            </a:r>
          </a:p>
          <a:p>
            <a:r>
              <a:rPr lang="en-GB" sz="2400" dirty="0" smtClean="0"/>
              <a:t>Physiological differences of the specific population </a:t>
            </a:r>
          </a:p>
          <a:p>
            <a:r>
              <a:rPr lang="en-GB" sz="2400" dirty="0" smtClean="0"/>
              <a:t>Psychological differences of the specific population</a:t>
            </a:r>
          </a:p>
          <a:p>
            <a:r>
              <a:rPr lang="en-GB" sz="2400" dirty="0" smtClean="0"/>
              <a:t>Sociological differences of the specific population</a:t>
            </a:r>
          </a:p>
          <a:p>
            <a:pPr marL="0" indent="0">
              <a:buNone/>
            </a:pPr>
            <a:endParaRPr lang="en-GB" sz="2400" dirty="0" smtClean="0"/>
          </a:p>
          <a:p>
            <a:pPr marL="0" indent="0">
              <a:buNone/>
            </a:pPr>
            <a:endParaRPr lang="en-GB" sz="2400" dirty="0" smtClean="0"/>
          </a:p>
          <a:p>
            <a:pPr marL="0" indent="0">
              <a:buNone/>
            </a:pPr>
            <a:endParaRPr lang="en-GB" sz="2400" dirty="0" smtClean="0"/>
          </a:p>
          <a:p>
            <a:pPr marL="0" indent="0">
              <a:buNone/>
            </a:pPr>
            <a:endParaRPr lang="en-GB" sz="2400" dirty="0"/>
          </a:p>
          <a:p>
            <a:pPr marL="0" indent="0">
              <a:buNone/>
            </a:pPr>
            <a:endParaRPr lang="en-GB" sz="2400" dirty="0" smtClean="0"/>
          </a:p>
          <a:p>
            <a:endParaRPr lang="en-GB" sz="1600" dirty="0"/>
          </a:p>
          <a:p>
            <a:endParaRPr lang="en-GB" sz="1600" dirty="0" smtClean="0"/>
          </a:p>
          <a:p>
            <a:endParaRPr lang="en-GB" sz="1600" dirty="0"/>
          </a:p>
          <a:p>
            <a:endParaRPr lang="en-GB" sz="1600" dirty="0"/>
          </a:p>
          <a:p>
            <a:endParaRPr lang="en-GB" sz="1600" dirty="0" smtClean="0"/>
          </a:p>
          <a:p>
            <a:endParaRPr lang="en-GB" sz="1600" dirty="0"/>
          </a:p>
        </p:txBody>
      </p:sp>
    </p:spTree>
    <p:extLst>
      <p:ext uri="{BB962C8B-B14F-4D97-AF65-F5344CB8AC3E}">
        <p14:creationId xmlns:p14="http://schemas.microsoft.com/office/powerpoint/2010/main" val="22721996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305" y="1871895"/>
            <a:ext cx="10515600" cy="4710017"/>
          </a:xfrm>
        </p:spPr>
        <p:txBody>
          <a:bodyPr>
            <a:normAutofit/>
          </a:bodyPr>
          <a:lstStyle/>
          <a:p>
            <a:pPr>
              <a:lnSpc>
                <a:spcPct val="110000"/>
              </a:lnSpc>
            </a:pPr>
            <a:r>
              <a:rPr lang="en-GB" dirty="0"/>
              <a:t>Raw VO</a:t>
            </a:r>
            <a:r>
              <a:rPr lang="en-GB" baseline="-25000" dirty="0"/>
              <a:t>2</a:t>
            </a:r>
            <a:r>
              <a:rPr lang="en-GB" dirty="0"/>
              <a:t>max measurements rise from 6-18 </a:t>
            </a:r>
            <a:r>
              <a:rPr lang="en-GB" dirty="0" err="1"/>
              <a:t>yrs</a:t>
            </a:r>
            <a:r>
              <a:rPr lang="en-GB" dirty="0"/>
              <a:t> (b) and 6-14 </a:t>
            </a:r>
            <a:r>
              <a:rPr lang="en-GB" dirty="0" err="1"/>
              <a:t>yrs</a:t>
            </a:r>
            <a:r>
              <a:rPr lang="en-GB" dirty="0"/>
              <a:t> (g</a:t>
            </a:r>
            <a:r>
              <a:rPr lang="en-GB" dirty="0" smtClean="0"/>
              <a:t>) (no increase in girls after the growth spurt)</a:t>
            </a:r>
            <a:endParaRPr lang="en-GB" dirty="0"/>
          </a:p>
          <a:p>
            <a:pPr>
              <a:lnSpc>
                <a:spcPct val="110000"/>
              </a:lnSpc>
            </a:pPr>
            <a:r>
              <a:rPr lang="en-GB" dirty="0"/>
              <a:t>Bodyweight normalised VO</a:t>
            </a:r>
            <a:r>
              <a:rPr lang="en-GB" baseline="-25000" dirty="0"/>
              <a:t>2</a:t>
            </a:r>
            <a:r>
              <a:rPr lang="en-GB" dirty="0"/>
              <a:t>max stays the same throughout childhood (slight decline in post pubescent girls due to fat acquisition</a:t>
            </a:r>
            <a:r>
              <a:rPr lang="en-GB" dirty="0" smtClean="0"/>
              <a:t>)</a:t>
            </a:r>
          </a:p>
          <a:p>
            <a:pPr>
              <a:lnSpc>
                <a:spcPct val="110000"/>
              </a:lnSpc>
            </a:pPr>
            <a:r>
              <a:rPr lang="en-GB" dirty="0" smtClean="0"/>
              <a:t>Due to small muscle mass, there is limited carbohydrate availability for anaerobic exercise</a:t>
            </a:r>
          </a:p>
          <a:p>
            <a:pPr>
              <a:lnSpc>
                <a:spcPct val="110000"/>
              </a:lnSpc>
            </a:pPr>
            <a:r>
              <a:rPr lang="en-GB" dirty="0" smtClean="0"/>
              <a:t>Children heat up and cool down faster than adults</a:t>
            </a:r>
          </a:p>
          <a:p>
            <a:pPr>
              <a:lnSpc>
                <a:spcPct val="110000"/>
              </a:lnSpc>
            </a:pPr>
            <a:endParaRPr lang="en-GB" dirty="0"/>
          </a:p>
          <a:p>
            <a:pPr marL="0" indent="0">
              <a:lnSpc>
                <a:spcPct val="110000"/>
              </a:lnSpc>
              <a:buNone/>
            </a:pPr>
            <a:endParaRPr lang="en-GB" dirty="0" smtClean="0"/>
          </a:p>
        </p:txBody>
      </p:sp>
      <p:sp>
        <p:nvSpPr>
          <p:cNvPr id="4" name="Title 1"/>
          <p:cNvSpPr>
            <a:spLocks noGrp="1"/>
          </p:cNvSpPr>
          <p:nvPr>
            <p:ph type="title"/>
          </p:nvPr>
        </p:nvSpPr>
        <p:spPr>
          <a:xfrm>
            <a:off x="838200" y="365125"/>
            <a:ext cx="10515600" cy="1325563"/>
          </a:xfrm>
        </p:spPr>
        <p:txBody>
          <a:bodyPr/>
          <a:lstStyle/>
          <a:p>
            <a:r>
              <a:rPr lang="en-US" dirty="0" smtClean="0">
                <a:solidFill>
                  <a:srgbClr val="AA0101"/>
                </a:solidFill>
              </a:rPr>
              <a:t>Cardio-respiratory/energy system considerations</a:t>
            </a:r>
            <a:endParaRPr lang="en-US" dirty="0">
              <a:solidFill>
                <a:srgbClr val="AA0101"/>
              </a:solidFill>
            </a:endParaRPr>
          </a:p>
        </p:txBody>
      </p:sp>
    </p:spTree>
    <p:extLst>
      <p:ext uri="{BB962C8B-B14F-4D97-AF65-F5344CB8AC3E}">
        <p14:creationId xmlns:p14="http://schemas.microsoft.com/office/powerpoint/2010/main" val="34019662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305" y="1871895"/>
            <a:ext cx="10515600" cy="4986105"/>
          </a:xfrm>
        </p:spPr>
        <p:txBody>
          <a:bodyPr>
            <a:normAutofit fontScale="77500" lnSpcReduction="20000"/>
          </a:bodyPr>
          <a:lstStyle/>
          <a:p>
            <a:pPr>
              <a:lnSpc>
                <a:spcPct val="110000"/>
              </a:lnSpc>
            </a:pPr>
            <a:r>
              <a:rPr lang="en-GB" b="1" dirty="0" smtClean="0"/>
              <a:t>Cardiac risk </a:t>
            </a:r>
            <a:r>
              <a:rPr lang="mr-IN" dirty="0" smtClean="0"/>
              <a:t>–</a:t>
            </a:r>
            <a:r>
              <a:rPr lang="en-GB" dirty="0" smtClean="0"/>
              <a:t> Every week in the UK, 12 young people die from undiagnosed cardiac conditions. Children engaged in exercise (especially intense or high volume CV)</a:t>
            </a:r>
            <a:r>
              <a:rPr lang="en-GB" dirty="0"/>
              <a:t> are particularly at risk and </a:t>
            </a:r>
            <a:r>
              <a:rPr lang="en-GB" dirty="0" smtClean="0"/>
              <a:t>so should be screened from age 13 (</a:t>
            </a:r>
            <a:r>
              <a:rPr lang="en-GB" dirty="0" err="1" smtClean="0"/>
              <a:t>www.c</a:t>
            </a:r>
            <a:r>
              <a:rPr lang="en-GB" dirty="0" smtClean="0"/>
              <a:t>-r-</a:t>
            </a:r>
            <a:r>
              <a:rPr lang="en-GB" dirty="0" err="1" smtClean="0"/>
              <a:t>y.org.uk</a:t>
            </a:r>
            <a:r>
              <a:rPr lang="en-GB" dirty="0" smtClean="0"/>
              <a:t>)</a:t>
            </a:r>
          </a:p>
          <a:p>
            <a:pPr>
              <a:lnSpc>
                <a:spcPct val="110000"/>
              </a:lnSpc>
            </a:pPr>
            <a:r>
              <a:rPr lang="en-GB" b="1" dirty="0" smtClean="0"/>
              <a:t>Asthma</a:t>
            </a:r>
            <a:r>
              <a:rPr lang="en-GB" dirty="0" smtClean="0"/>
              <a:t> </a:t>
            </a:r>
            <a:r>
              <a:rPr lang="mr-IN" dirty="0" smtClean="0"/>
              <a:t>–</a:t>
            </a:r>
            <a:r>
              <a:rPr lang="en-GB" dirty="0" smtClean="0"/>
              <a:t> Asthma is an inflammatory disease affecting the bronchi and bronchioles that is common in children. It can make exhaling difficult, sometimes initiating an asthma attack. Asthma does not necessarily preclude children from exercise, however a coach should always screen for asthma prior to commencing a session and should check that those affected are carrying inhalers</a:t>
            </a:r>
          </a:p>
          <a:p>
            <a:pPr>
              <a:lnSpc>
                <a:spcPct val="110000"/>
              </a:lnSpc>
            </a:pPr>
            <a:r>
              <a:rPr lang="en-GB" b="1" dirty="0" smtClean="0"/>
              <a:t>Fatigue</a:t>
            </a:r>
            <a:r>
              <a:rPr lang="en-GB" dirty="0" smtClean="0"/>
              <a:t> </a:t>
            </a:r>
            <a:r>
              <a:rPr lang="mr-IN" dirty="0" smtClean="0"/>
              <a:t>–</a:t>
            </a:r>
            <a:r>
              <a:rPr lang="en-GB" dirty="0" smtClean="0"/>
              <a:t> Children’s body’s are under immense strain throughout their growth </a:t>
            </a:r>
            <a:r>
              <a:rPr lang="mr-IN" dirty="0" smtClean="0"/>
              <a:t>–</a:t>
            </a:r>
            <a:r>
              <a:rPr lang="en-GB" dirty="0" smtClean="0"/>
              <a:t> and especially during the growth spurt. Intense or high volume exercise can cause children to fatigue quickly. Chronic fatigue can ultimately affect health and academic achievement. Children and their parents often place a high amount of pressure on themselves to perform like professional athletes and often need reminding that sport at a childhood/adolescent level is predominantly about FUN!</a:t>
            </a:r>
          </a:p>
          <a:p>
            <a:pPr>
              <a:lnSpc>
                <a:spcPct val="110000"/>
              </a:lnSpc>
            </a:pPr>
            <a:endParaRPr lang="en-GB" dirty="0"/>
          </a:p>
          <a:p>
            <a:pPr marL="0" indent="0">
              <a:lnSpc>
                <a:spcPct val="110000"/>
              </a:lnSpc>
              <a:buNone/>
            </a:pPr>
            <a:endParaRPr lang="en-GB" dirty="0" smtClean="0"/>
          </a:p>
        </p:txBody>
      </p:sp>
      <p:sp>
        <p:nvSpPr>
          <p:cNvPr id="4" name="Title 1"/>
          <p:cNvSpPr>
            <a:spLocks noGrp="1"/>
          </p:cNvSpPr>
          <p:nvPr>
            <p:ph type="title"/>
          </p:nvPr>
        </p:nvSpPr>
        <p:spPr>
          <a:xfrm>
            <a:off x="838200" y="365125"/>
            <a:ext cx="10515600" cy="1325563"/>
          </a:xfrm>
        </p:spPr>
        <p:txBody>
          <a:bodyPr/>
          <a:lstStyle/>
          <a:p>
            <a:r>
              <a:rPr lang="en-US" dirty="0" smtClean="0">
                <a:solidFill>
                  <a:srgbClr val="AA0101"/>
                </a:solidFill>
              </a:rPr>
              <a:t>Cardio-respiratory/energy system conditions</a:t>
            </a:r>
            <a:endParaRPr lang="en-US" dirty="0">
              <a:solidFill>
                <a:srgbClr val="AA0101"/>
              </a:solidFill>
            </a:endParaRPr>
          </a:p>
        </p:txBody>
      </p:sp>
    </p:spTree>
    <p:extLst>
      <p:ext uri="{BB962C8B-B14F-4D97-AF65-F5344CB8AC3E}">
        <p14:creationId xmlns:p14="http://schemas.microsoft.com/office/powerpoint/2010/main" val="6547901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305" y="1871895"/>
            <a:ext cx="10515600" cy="4710017"/>
          </a:xfrm>
        </p:spPr>
        <p:txBody>
          <a:bodyPr>
            <a:normAutofit/>
          </a:bodyPr>
          <a:lstStyle/>
          <a:p>
            <a:pPr>
              <a:lnSpc>
                <a:spcPct val="110000"/>
              </a:lnSpc>
            </a:pPr>
            <a:r>
              <a:rPr lang="en-GB" dirty="0" smtClean="0"/>
              <a:t>Warm ups can be shorter than for adults (5-10 </a:t>
            </a:r>
            <a:r>
              <a:rPr lang="en-GB" dirty="0" err="1" smtClean="0"/>
              <a:t>mins</a:t>
            </a:r>
            <a:r>
              <a:rPr lang="en-GB" dirty="0" smtClean="0"/>
              <a:t>)</a:t>
            </a:r>
          </a:p>
          <a:p>
            <a:pPr>
              <a:lnSpc>
                <a:spcPct val="110000"/>
              </a:lnSpc>
            </a:pPr>
            <a:r>
              <a:rPr lang="en-GB" dirty="0" smtClean="0"/>
              <a:t>Short interval training is advisable (less than 3 minute work periods)</a:t>
            </a:r>
          </a:p>
          <a:p>
            <a:pPr>
              <a:lnSpc>
                <a:spcPct val="110000"/>
              </a:lnSpc>
            </a:pPr>
            <a:r>
              <a:rPr lang="en-GB" dirty="0" smtClean="0"/>
              <a:t>Keep total anaerobic effort to less than 20 minutes</a:t>
            </a:r>
          </a:p>
          <a:p>
            <a:pPr>
              <a:lnSpc>
                <a:spcPct val="110000"/>
              </a:lnSpc>
            </a:pPr>
            <a:r>
              <a:rPr lang="en-GB" dirty="0" smtClean="0"/>
              <a:t>Don’t exercise to exhaustion</a:t>
            </a:r>
          </a:p>
          <a:p>
            <a:pPr>
              <a:lnSpc>
                <a:spcPct val="110000"/>
              </a:lnSpc>
            </a:pPr>
            <a:r>
              <a:rPr lang="en-GB" dirty="0" smtClean="0"/>
              <a:t>Regular water breaks to prevent dehydration</a:t>
            </a:r>
          </a:p>
          <a:p>
            <a:pPr>
              <a:lnSpc>
                <a:spcPct val="110000"/>
              </a:lnSpc>
            </a:pPr>
            <a:r>
              <a:rPr lang="en-GB" dirty="0" smtClean="0"/>
              <a:t>Keep rest periods active </a:t>
            </a:r>
            <a:r>
              <a:rPr lang="mr-IN" dirty="0" smtClean="0"/>
              <a:t>–</a:t>
            </a:r>
            <a:r>
              <a:rPr lang="en-GB" dirty="0" smtClean="0"/>
              <a:t> especially if outdoors to prevent cooling</a:t>
            </a:r>
          </a:p>
          <a:p>
            <a:pPr>
              <a:lnSpc>
                <a:spcPct val="110000"/>
              </a:lnSpc>
            </a:pPr>
            <a:r>
              <a:rPr lang="en-GB" dirty="0" smtClean="0"/>
              <a:t>Consider medical conditions</a:t>
            </a:r>
          </a:p>
          <a:p>
            <a:pPr>
              <a:lnSpc>
                <a:spcPct val="110000"/>
              </a:lnSpc>
            </a:pPr>
            <a:endParaRPr lang="en-GB" dirty="0" smtClean="0"/>
          </a:p>
          <a:p>
            <a:pPr>
              <a:lnSpc>
                <a:spcPct val="110000"/>
              </a:lnSpc>
            </a:pPr>
            <a:endParaRPr lang="en-GB" dirty="0" smtClean="0"/>
          </a:p>
          <a:p>
            <a:pPr>
              <a:lnSpc>
                <a:spcPct val="110000"/>
              </a:lnSpc>
            </a:pPr>
            <a:endParaRPr lang="en-GB" dirty="0"/>
          </a:p>
          <a:p>
            <a:pPr marL="0" indent="0">
              <a:lnSpc>
                <a:spcPct val="110000"/>
              </a:lnSpc>
              <a:buNone/>
            </a:pPr>
            <a:endParaRPr lang="en-GB" dirty="0" smtClean="0"/>
          </a:p>
        </p:txBody>
      </p:sp>
      <p:sp>
        <p:nvSpPr>
          <p:cNvPr id="4" name="Title 1"/>
          <p:cNvSpPr>
            <a:spLocks noGrp="1"/>
          </p:cNvSpPr>
          <p:nvPr>
            <p:ph type="title"/>
          </p:nvPr>
        </p:nvSpPr>
        <p:spPr>
          <a:xfrm>
            <a:off x="838200" y="365125"/>
            <a:ext cx="10515600" cy="1325563"/>
          </a:xfrm>
        </p:spPr>
        <p:txBody>
          <a:bodyPr/>
          <a:lstStyle/>
          <a:p>
            <a:r>
              <a:rPr lang="en-US" dirty="0" smtClean="0">
                <a:solidFill>
                  <a:srgbClr val="AA0101"/>
                </a:solidFill>
              </a:rPr>
              <a:t>Cardio-respiratory/energy system consideration specific exercise adaptations</a:t>
            </a:r>
            <a:endParaRPr lang="en-US" dirty="0">
              <a:solidFill>
                <a:srgbClr val="AA0101"/>
              </a:solidFill>
            </a:endParaRPr>
          </a:p>
        </p:txBody>
      </p:sp>
    </p:spTree>
    <p:extLst>
      <p:ext uri="{BB962C8B-B14F-4D97-AF65-F5344CB8AC3E}">
        <p14:creationId xmlns:p14="http://schemas.microsoft.com/office/powerpoint/2010/main" val="39074286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Screenshot 2019-04-05 at 10.54.02.png"/>
          <p:cNvPicPr>
            <a:picLocks noGrp="1" noChangeAspect="1"/>
          </p:cNvPicPr>
          <p:nvPr>
            <p:ph idx="1"/>
          </p:nvPr>
        </p:nvPicPr>
        <p:blipFill>
          <a:blip r:embed="rId2">
            <a:extLst>
              <a:ext uri="{28A0092B-C50C-407E-A947-70E740481C1C}">
                <a14:useLocalDpi xmlns:a14="http://schemas.microsoft.com/office/drawing/2010/main" val="0"/>
              </a:ext>
            </a:extLst>
          </a:blip>
          <a:srcRect l="-35036" r="-35036"/>
          <a:stretch>
            <a:fillRect/>
          </a:stretch>
        </p:blipFill>
        <p:spPr>
          <a:xfrm>
            <a:off x="790575" y="1871663"/>
            <a:ext cx="10515600" cy="4710112"/>
          </a:xfrm>
        </p:spPr>
      </p:pic>
      <p:sp>
        <p:nvSpPr>
          <p:cNvPr id="4" name="Title 1"/>
          <p:cNvSpPr>
            <a:spLocks noGrp="1"/>
          </p:cNvSpPr>
          <p:nvPr>
            <p:ph type="title"/>
          </p:nvPr>
        </p:nvSpPr>
        <p:spPr>
          <a:xfrm>
            <a:off x="838200" y="365125"/>
            <a:ext cx="10515600" cy="1325563"/>
          </a:xfrm>
        </p:spPr>
        <p:txBody>
          <a:bodyPr/>
          <a:lstStyle/>
          <a:p>
            <a:r>
              <a:rPr lang="en-US" dirty="0" smtClean="0">
                <a:solidFill>
                  <a:srgbClr val="AA0101"/>
                </a:solidFill>
              </a:rPr>
              <a:t>Cardio-respiratory/energy system ability!</a:t>
            </a:r>
            <a:endParaRPr lang="en-US" dirty="0">
              <a:solidFill>
                <a:srgbClr val="AA0101"/>
              </a:solidFill>
            </a:endParaRPr>
          </a:p>
        </p:txBody>
      </p:sp>
      <p:sp>
        <p:nvSpPr>
          <p:cNvPr id="5" name="TextBox 4"/>
          <p:cNvSpPr txBox="1"/>
          <p:nvPr/>
        </p:nvSpPr>
        <p:spPr>
          <a:xfrm>
            <a:off x="640521" y="2838174"/>
            <a:ext cx="1560193" cy="369332"/>
          </a:xfrm>
          <a:prstGeom prst="rect">
            <a:avLst/>
          </a:prstGeom>
          <a:noFill/>
        </p:spPr>
        <p:txBody>
          <a:bodyPr wrap="none" rtlCol="0">
            <a:spAutoFit/>
          </a:bodyPr>
          <a:lstStyle/>
          <a:p>
            <a:r>
              <a:rPr lang="en-US" dirty="0" smtClean="0"/>
              <a:t>17:30 5k pace!</a:t>
            </a:r>
            <a:endParaRPr lang="en-US" dirty="0"/>
          </a:p>
        </p:txBody>
      </p:sp>
      <p:cxnSp>
        <p:nvCxnSpPr>
          <p:cNvPr id="7" name="Straight Arrow Connector 6"/>
          <p:cNvCxnSpPr/>
          <p:nvPr/>
        </p:nvCxnSpPr>
        <p:spPr>
          <a:xfrm flipV="1">
            <a:off x="2186608" y="3059043"/>
            <a:ext cx="784088" cy="1"/>
          </a:xfrm>
          <a:prstGeom prst="straightConnector1">
            <a:avLst/>
          </a:prstGeom>
          <a:ln w="31750">
            <a:solidFill>
              <a:srgbClr val="AA010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38312" y="4017618"/>
            <a:ext cx="1560193" cy="369332"/>
          </a:xfrm>
          <a:prstGeom prst="rect">
            <a:avLst/>
          </a:prstGeom>
          <a:noFill/>
        </p:spPr>
        <p:txBody>
          <a:bodyPr wrap="none" rtlCol="0">
            <a:spAutoFit/>
          </a:bodyPr>
          <a:lstStyle/>
          <a:p>
            <a:r>
              <a:rPr lang="en-US" dirty="0" smtClean="0"/>
              <a:t>20:30 5k pace!</a:t>
            </a:r>
            <a:endParaRPr lang="en-US" dirty="0"/>
          </a:p>
        </p:txBody>
      </p:sp>
      <p:cxnSp>
        <p:nvCxnSpPr>
          <p:cNvPr id="10" name="Straight Arrow Connector 9"/>
          <p:cNvCxnSpPr/>
          <p:nvPr/>
        </p:nvCxnSpPr>
        <p:spPr>
          <a:xfrm flipV="1">
            <a:off x="2173356" y="4216399"/>
            <a:ext cx="784088" cy="1"/>
          </a:xfrm>
          <a:prstGeom prst="straightConnector1">
            <a:avLst/>
          </a:prstGeom>
          <a:ln w="31750">
            <a:solidFill>
              <a:srgbClr val="AA010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93497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305" y="1871895"/>
            <a:ext cx="10515600" cy="4710017"/>
          </a:xfrm>
        </p:spPr>
        <p:txBody>
          <a:bodyPr>
            <a:normAutofit fontScale="85000" lnSpcReduction="20000"/>
          </a:bodyPr>
          <a:lstStyle/>
          <a:p>
            <a:pPr marL="0" indent="0">
              <a:lnSpc>
                <a:spcPct val="110000"/>
              </a:lnSpc>
              <a:buNone/>
            </a:pPr>
            <a:r>
              <a:rPr lang="en-GB" dirty="0" smtClean="0"/>
              <a:t>Chronological age refers to how many weeks/months/years old a child is. Categorisation by chronological age is useful as particularly during growth stages that are slower, children tend to have similar abilities. Early childhood is when this method would be most valid</a:t>
            </a:r>
          </a:p>
          <a:p>
            <a:pPr marL="0" indent="0">
              <a:lnSpc>
                <a:spcPct val="110000"/>
              </a:lnSpc>
              <a:buNone/>
            </a:pPr>
            <a:r>
              <a:rPr lang="en-GB" dirty="0" smtClean="0"/>
              <a:t>As children get older, their body’s have chance to develop at different rates. Therefore it becomes increasingly important to look at physiological development (age) </a:t>
            </a:r>
            <a:r>
              <a:rPr lang="mr-IN" dirty="0" smtClean="0"/>
              <a:t>–</a:t>
            </a:r>
            <a:r>
              <a:rPr lang="en-GB" dirty="0" smtClean="0"/>
              <a:t> especially the difference between girls and boys through middle childhood and leading in to puberty. Considerations could include:</a:t>
            </a:r>
          </a:p>
          <a:p>
            <a:pPr>
              <a:lnSpc>
                <a:spcPct val="110000"/>
              </a:lnSpc>
            </a:pPr>
            <a:r>
              <a:rPr lang="en-GB" dirty="0" smtClean="0"/>
              <a:t>Height</a:t>
            </a:r>
          </a:p>
          <a:p>
            <a:pPr>
              <a:lnSpc>
                <a:spcPct val="110000"/>
              </a:lnSpc>
            </a:pPr>
            <a:r>
              <a:rPr lang="en-GB" dirty="0" smtClean="0"/>
              <a:t>Weight</a:t>
            </a:r>
          </a:p>
          <a:p>
            <a:pPr>
              <a:lnSpc>
                <a:spcPct val="110000"/>
              </a:lnSpc>
            </a:pPr>
            <a:r>
              <a:rPr lang="en-GB" dirty="0" smtClean="0"/>
              <a:t>Stature (broader, thinner)</a:t>
            </a:r>
          </a:p>
          <a:p>
            <a:pPr>
              <a:lnSpc>
                <a:spcPct val="110000"/>
              </a:lnSpc>
            </a:pPr>
            <a:r>
              <a:rPr lang="en-GB" dirty="0" smtClean="0"/>
              <a:t>Apparent muscle mass</a:t>
            </a:r>
          </a:p>
          <a:p>
            <a:pPr>
              <a:lnSpc>
                <a:spcPct val="110000"/>
              </a:lnSpc>
            </a:pPr>
            <a:endParaRPr lang="en-GB" dirty="0" smtClean="0"/>
          </a:p>
          <a:p>
            <a:pPr>
              <a:lnSpc>
                <a:spcPct val="110000"/>
              </a:lnSpc>
            </a:pPr>
            <a:endParaRPr lang="en-GB" dirty="0" smtClean="0"/>
          </a:p>
          <a:p>
            <a:pPr>
              <a:lnSpc>
                <a:spcPct val="110000"/>
              </a:lnSpc>
            </a:pPr>
            <a:endParaRPr lang="en-GB" dirty="0"/>
          </a:p>
          <a:p>
            <a:pPr marL="0" indent="0">
              <a:lnSpc>
                <a:spcPct val="110000"/>
              </a:lnSpc>
              <a:buNone/>
            </a:pPr>
            <a:endParaRPr lang="en-GB" dirty="0" smtClean="0"/>
          </a:p>
        </p:txBody>
      </p:sp>
      <p:sp>
        <p:nvSpPr>
          <p:cNvPr id="4" name="Title 1"/>
          <p:cNvSpPr>
            <a:spLocks noGrp="1"/>
          </p:cNvSpPr>
          <p:nvPr>
            <p:ph type="title"/>
          </p:nvPr>
        </p:nvSpPr>
        <p:spPr>
          <a:xfrm>
            <a:off x="838200" y="365125"/>
            <a:ext cx="10515600" cy="1325563"/>
          </a:xfrm>
        </p:spPr>
        <p:txBody>
          <a:bodyPr/>
          <a:lstStyle/>
          <a:p>
            <a:r>
              <a:rPr lang="en-US" dirty="0" smtClean="0">
                <a:solidFill>
                  <a:srgbClr val="AA0101"/>
                </a:solidFill>
              </a:rPr>
              <a:t>Physiological and chronological age</a:t>
            </a:r>
            <a:endParaRPr lang="en-US" dirty="0">
              <a:solidFill>
                <a:srgbClr val="AA0101"/>
              </a:solidFill>
            </a:endParaRPr>
          </a:p>
        </p:txBody>
      </p:sp>
    </p:spTree>
    <p:extLst>
      <p:ext uri="{BB962C8B-B14F-4D97-AF65-F5344CB8AC3E}">
        <p14:creationId xmlns:p14="http://schemas.microsoft.com/office/powerpoint/2010/main" val="41047818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305" y="1871895"/>
            <a:ext cx="10515600" cy="4710017"/>
          </a:xfrm>
        </p:spPr>
        <p:txBody>
          <a:bodyPr>
            <a:normAutofit/>
          </a:bodyPr>
          <a:lstStyle/>
          <a:p>
            <a:pPr marL="0" indent="0">
              <a:lnSpc>
                <a:spcPct val="110000"/>
              </a:lnSpc>
              <a:buNone/>
            </a:pPr>
            <a:r>
              <a:rPr lang="en-GB" dirty="0" smtClean="0"/>
              <a:t>‘Training age’ refers to a child’s exposure to activities and exercise </a:t>
            </a:r>
            <a:r>
              <a:rPr lang="mr-IN" dirty="0" smtClean="0"/>
              <a:t>–</a:t>
            </a:r>
            <a:r>
              <a:rPr lang="en-GB" dirty="0" smtClean="0"/>
              <a:t> especially ‘structured practice’. A child who has received 2 years of coaching input aged 7, will likely have greater ability even than a child aged 9 with no coaching input. Therefore understanding a child’s activity history becomes important in order that differentiation can take place</a:t>
            </a:r>
          </a:p>
          <a:p>
            <a:pPr>
              <a:lnSpc>
                <a:spcPct val="110000"/>
              </a:lnSpc>
            </a:pPr>
            <a:endParaRPr lang="en-GB" dirty="0" smtClean="0"/>
          </a:p>
          <a:p>
            <a:pPr>
              <a:lnSpc>
                <a:spcPct val="110000"/>
              </a:lnSpc>
            </a:pPr>
            <a:endParaRPr lang="en-GB" dirty="0"/>
          </a:p>
          <a:p>
            <a:pPr marL="0" indent="0">
              <a:lnSpc>
                <a:spcPct val="110000"/>
              </a:lnSpc>
              <a:buNone/>
            </a:pPr>
            <a:endParaRPr lang="en-GB" dirty="0" smtClean="0"/>
          </a:p>
        </p:txBody>
      </p:sp>
      <p:sp>
        <p:nvSpPr>
          <p:cNvPr id="4" name="Title 1"/>
          <p:cNvSpPr>
            <a:spLocks noGrp="1"/>
          </p:cNvSpPr>
          <p:nvPr>
            <p:ph type="title"/>
          </p:nvPr>
        </p:nvSpPr>
        <p:spPr>
          <a:xfrm>
            <a:off x="838200" y="365125"/>
            <a:ext cx="10515600" cy="1325563"/>
          </a:xfrm>
        </p:spPr>
        <p:txBody>
          <a:bodyPr/>
          <a:lstStyle/>
          <a:p>
            <a:r>
              <a:rPr lang="en-US" dirty="0" smtClean="0">
                <a:solidFill>
                  <a:srgbClr val="AA0101"/>
                </a:solidFill>
              </a:rPr>
              <a:t>Training age</a:t>
            </a:r>
            <a:endParaRPr lang="en-US" dirty="0">
              <a:solidFill>
                <a:srgbClr val="AA0101"/>
              </a:solidFill>
            </a:endParaRPr>
          </a:p>
        </p:txBody>
      </p:sp>
    </p:spTree>
    <p:extLst>
      <p:ext uri="{BB962C8B-B14F-4D97-AF65-F5344CB8AC3E}">
        <p14:creationId xmlns:p14="http://schemas.microsoft.com/office/powerpoint/2010/main" val="40436698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305" y="1871895"/>
            <a:ext cx="10515600" cy="4610627"/>
          </a:xfrm>
        </p:spPr>
        <p:txBody>
          <a:bodyPr>
            <a:normAutofit fontScale="85000" lnSpcReduction="20000"/>
          </a:bodyPr>
          <a:lstStyle/>
          <a:p>
            <a:pPr marL="0" indent="0">
              <a:lnSpc>
                <a:spcPct val="110000"/>
              </a:lnSpc>
              <a:buNone/>
            </a:pPr>
            <a:r>
              <a:rPr lang="en-GB" b="1" dirty="0" smtClean="0"/>
              <a:t>FUNdamental</a:t>
            </a:r>
            <a:r>
              <a:rPr lang="en-GB" dirty="0" smtClean="0"/>
              <a:t> </a:t>
            </a:r>
            <a:r>
              <a:rPr lang="mr-IN" dirty="0" smtClean="0"/>
              <a:t>–</a:t>
            </a:r>
            <a:r>
              <a:rPr lang="en-GB" dirty="0" smtClean="0"/>
              <a:t> Age 6 to 8(g) / 9(b) (early childhood)</a:t>
            </a:r>
          </a:p>
          <a:p>
            <a:pPr>
              <a:lnSpc>
                <a:spcPct val="110000"/>
              </a:lnSpc>
            </a:pPr>
            <a:r>
              <a:rPr lang="en-GB" dirty="0" smtClean="0"/>
              <a:t>Decisions on training usually made on chronological age</a:t>
            </a:r>
          </a:p>
          <a:p>
            <a:pPr>
              <a:lnSpc>
                <a:spcPct val="110000"/>
              </a:lnSpc>
            </a:pPr>
            <a:r>
              <a:rPr lang="en-GB" dirty="0" smtClean="0"/>
              <a:t>Priorities would be:</a:t>
            </a:r>
          </a:p>
          <a:p>
            <a:pPr lvl="1">
              <a:lnSpc>
                <a:spcPct val="110000"/>
              </a:lnSpc>
            </a:pPr>
            <a:r>
              <a:rPr lang="en-GB" dirty="0" smtClean="0"/>
              <a:t>‘Physical literacy’ including Agility, balance, coordination, speed, run, jump, throw, catching, passing , kicking, striking with body, kinaesthesia, gliding, buoyancy, striking with object</a:t>
            </a:r>
          </a:p>
          <a:p>
            <a:pPr lvl="1">
              <a:lnSpc>
                <a:spcPct val="110000"/>
              </a:lnSpc>
            </a:pPr>
            <a:r>
              <a:rPr lang="en-GB" dirty="0" smtClean="0"/>
              <a:t>Peak speed (quickness and agility less than 5 seconds in duration)</a:t>
            </a:r>
          </a:p>
          <a:p>
            <a:pPr marL="0" indent="0">
              <a:lnSpc>
                <a:spcPct val="110000"/>
              </a:lnSpc>
              <a:buNone/>
            </a:pPr>
            <a:r>
              <a:rPr lang="en-GB" b="1" dirty="0" smtClean="0"/>
              <a:t>Learning to train </a:t>
            </a:r>
            <a:r>
              <a:rPr lang="mr-IN" dirty="0" smtClean="0"/>
              <a:t>–</a:t>
            </a:r>
            <a:r>
              <a:rPr lang="en-GB" dirty="0" smtClean="0"/>
              <a:t> Age 8-11(g) / 9-12(b) (middle childhood)</a:t>
            </a:r>
          </a:p>
          <a:p>
            <a:pPr marL="0" indent="0">
              <a:lnSpc>
                <a:spcPct val="110000"/>
              </a:lnSpc>
              <a:buNone/>
            </a:pPr>
            <a:r>
              <a:rPr lang="en-GB" dirty="0" smtClean="0"/>
              <a:t>Decisions increasingly made on physiological and training age</a:t>
            </a:r>
          </a:p>
          <a:p>
            <a:pPr>
              <a:lnSpc>
                <a:spcPct val="110000"/>
              </a:lnSpc>
            </a:pPr>
            <a:r>
              <a:rPr lang="en-GB" dirty="0" smtClean="0"/>
              <a:t>Priorities would be:</a:t>
            </a:r>
          </a:p>
          <a:p>
            <a:pPr lvl="1">
              <a:lnSpc>
                <a:spcPct val="110000"/>
              </a:lnSpc>
            </a:pPr>
            <a:r>
              <a:rPr lang="en-GB" dirty="0" smtClean="0"/>
              <a:t>Peak motor coordination</a:t>
            </a:r>
          </a:p>
          <a:p>
            <a:pPr lvl="1">
              <a:lnSpc>
                <a:spcPct val="110000"/>
              </a:lnSpc>
            </a:pPr>
            <a:r>
              <a:rPr lang="en-GB" dirty="0" smtClean="0"/>
              <a:t>Velocity skills</a:t>
            </a:r>
          </a:p>
          <a:p>
            <a:pPr marL="0" indent="0">
              <a:lnSpc>
                <a:spcPct val="110000"/>
              </a:lnSpc>
              <a:buNone/>
            </a:pPr>
            <a:endParaRPr lang="en-GB" dirty="0" smtClean="0"/>
          </a:p>
        </p:txBody>
      </p:sp>
      <p:sp>
        <p:nvSpPr>
          <p:cNvPr id="4" name="Title 1"/>
          <p:cNvSpPr>
            <a:spLocks noGrp="1"/>
          </p:cNvSpPr>
          <p:nvPr>
            <p:ph type="title"/>
          </p:nvPr>
        </p:nvSpPr>
        <p:spPr>
          <a:xfrm>
            <a:off x="838200" y="365125"/>
            <a:ext cx="10515600" cy="1325563"/>
          </a:xfrm>
        </p:spPr>
        <p:txBody>
          <a:bodyPr/>
          <a:lstStyle/>
          <a:p>
            <a:r>
              <a:rPr lang="en-US" dirty="0" smtClean="0">
                <a:solidFill>
                  <a:srgbClr val="AA0101"/>
                </a:solidFill>
              </a:rPr>
              <a:t>Long-term ‘athlete’ development </a:t>
            </a:r>
            <a:r>
              <a:rPr lang="en-US" sz="2400" dirty="0" smtClean="0">
                <a:solidFill>
                  <a:srgbClr val="AA0101"/>
                </a:solidFill>
              </a:rPr>
              <a:t>(</a:t>
            </a:r>
            <a:r>
              <a:rPr lang="en-US" sz="2400" dirty="0" err="1" smtClean="0">
                <a:solidFill>
                  <a:srgbClr val="AA0101"/>
                </a:solidFill>
              </a:rPr>
              <a:t>Balyi</a:t>
            </a:r>
            <a:r>
              <a:rPr lang="en-US" sz="2400" dirty="0" smtClean="0">
                <a:solidFill>
                  <a:srgbClr val="AA0101"/>
                </a:solidFill>
              </a:rPr>
              <a:t> &amp; Way 2002)</a:t>
            </a:r>
            <a:endParaRPr lang="en-US" sz="2400" dirty="0">
              <a:solidFill>
                <a:srgbClr val="AA0101"/>
              </a:solidFill>
            </a:endParaRPr>
          </a:p>
        </p:txBody>
      </p:sp>
    </p:spTree>
    <p:extLst>
      <p:ext uri="{BB962C8B-B14F-4D97-AF65-F5344CB8AC3E}">
        <p14:creationId xmlns:p14="http://schemas.microsoft.com/office/powerpoint/2010/main" val="4234172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305" y="1871895"/>
            <a:ext cx="10515600" cy="4610627"/>
          </a:xfrm>
        </p:spPr>
        <p:txBody>
          <a:bodyPr>
            <a:normAutofit fontScale="77500" lnSpcReduction="20000"/>
          </a:bodyPr>
          <a:lstStyle/>
          <a:p>
            <a:pPr marL="0" indent="0">
              <a:lnSpc>
                <a:spcPct val="110000"/>
              </a:lnSpc>
              <a:buNone/>
            </a:pPr>
            <a:r>
              <a:rPr lang="en-GB" b="1" dirty="0"/>
              <a:t>Training to train </a:t>
            </a:r>
            <a:r>
              <a:rPr lang="mr-IN" dirty="0"/>
              <a:t>–</a:t>
            </a:r>
            <a:r>
              <a:rPr lang="en-GB" dirty="0"/>
              <a:t> </a:t>
            </a:r>
            <a:r>
              <a:rPr lang="en-GB" dirty="0" smtClean="0"/>
              <a:t>Age 11-15(g) / 12-16(b) </a:t>
            </a:r>
            <a:r>
              <a:rPr lang="en-GB" dirty="0"/>
              <a:t>(Puberty/early adolescence)</a:t>
            </a:r>
          </a:p>
          <a:p>
            <a:pPr>
              <a:lnSpc>
                <a:spcPct val="110000"/>
              </a:lnSpc>
            </a:pPr>
            <a:r>
              <a:rPr lang="en-GB" dirty="0"/>
              <a:t>Windows of optimal trainability (critical periods of accelerated adaptation)</a:t>
            </a:r>
          </a:p>
          <a:p>
            <a:pPr>
              <a:lnSpc>
                <a:spcPct val="110000"/>
              </a:lnSpc>
            </a:pPr>
            <a:r>
              <a:rPr lang="en-GB" dirty="0"/>
              <a:t>Onset of PHV and related trainability</a:t>
            </a:r>
          </a:p>
          <a:p>
            <a:pPr>
              <a:lnSpc>
                <a:spcPct val="110000"/>
              </a:lnSpc>
            </a:pPr>
            <a:r>
              <a:rPr lang="en-GB" dirty="0"/>
              <a:t>Priorities would be:</a:t>
            </a:r>
          </a:p>
          <a:p>
            <a:pPr lvl="1">
              <a:lnSpc>
                <a:spcPct val="110000"/>
              </a:lnSpc>
            </a:pPr>
            <a:r>
              <a:rPr lang="en-GB" dirty="0"/>
              <a:t>Peak strength</a:t>
            </a:r>
          </a:p>
          <a:p>
            <a:pPr lvl="1">
              <a:lnSpc>
                <a:spcPct val="110000"/>
              </a:lnSpc>
            </a:pPr>
            <a:r>
              <a:rPr lang="en-GB" dirty="0"/>
              <a:t>Velocity (up to 20 seconds)</a:t>
            </a:r>
          </a:p>
          <a:p>
            <a:pPr lvl="1">
              <a:lnSpc>
                <a:spcPct val="110000"/>
              </a:lnSpc>
            </a:pPr>
            <a:r>
              <a:rPr lang="en-GB" dirty="0"/>
              <a:t>Aerobic velocity</a:t>
            </a:r>
          </a:p>
          <a:p>
            <a:pPr marL="0" indent="0">
              <a:lnSpc>
                <a:spcPct val="110000"/>
              </a:lnSpc>
              <a:buNone/>
            </a:pPr>
            <a:r>
              <a:rPr lang="en-GB" b="1" dirty="0"/>
              <a:t>Training to compete </a:t>
            </a:r>
            <a:r>
              <a:rPr lang="mr-IN" dirty="0"/>
              <a:t>–</a:t>
            </a:r>
            <a:r>
              <a:rPr lang="en-GB" dirty="0"/>
              <a:t> </a:t>
            </a:r>
            <a:r>
              <a:rPr lang="en-GB" dirty="0" smtClean="0"/>
              <a:t>Age 15-17(g) / 16-18(b) </a:t>
            </a:r>
            <a:r>
              <a:rPr lang="en-GB" dirty="0"/>
              <a:t>(late adolescence)</a:t>
            </a:r>
          </a:p>
          <a:p>
            <a:pPr>
              <a:lnSpc>
                <a:spcPct val="110000"/>
              </a:lnSpc>
            </a:pPr>
            <a:r>
              <a:rPr lang="en-GB" dirty="0"/>
              <a:t>Training based on test and performance results</a:t>
            </a:r>
          </a:p>
          <a:p>
            <a:pPr marL="0" indent="0">
              <a:lnSpc>
                <a:spcPct val="110000"/>
              </a:lnSpc>
              <a:buNone/>
            </a:pPr>
            <a:r>
              <a:rPr lang="en-GB" b="1" dirty="0"/>
              <a:t>Training to win </a:t>
            </a:r>
            <a:r>
              <a:rPr lang="mr-IN" dirty="0"/>
              <a:t>–</a:t>
            </a:r>
            <a:r>
              <a:rPr lang="en-GB" dirty="0"/>
              <a:t> </a:t>
            </a:r>
            <a:r>
              <a:rPr lang="en-GB" dirty="0" smtClean="0"/>
              <a:t>Age 17+(g) / 18+(b) </a:t>
            </a:r>
            <a:r>
              <a:rPr lang="en-GB" dirty="0"/>
              <a:t>(adulthood)</a:t>
            </a:r>
          </a:p>
          <a:p>
            <a:pPr>
              <a:lnSpc>
                <a:spcPct val="110000"/>
              </a:lnSpc>
            </a:pPr>
            <a:r>
              <a:rPr lang="en-GB" dirty="0"/>
              <a:t>Training based on test and performance results</a:t>
            </a:r>
          </a:p>
          <a:p>
            <a:pPr marL="0" indent="0">
              <a:lnSpc>
                <a:spcPct val="110000"/>
              </a:lnSpc>
              <a:buNone/>
            </a:pPr>
            <a:endParaRPr lang="en-GB" dirty="0" smtClean="0"/>
          </a:p>
        </p:txBody>
      </p:sp>
      <p:sp>
        <p:nvSpPr>
          <p:cNvPr id="4" name="Title 1"/>
          <p:cNvSpPr>
            <a:spLocks noGrp="1"/>
          </p:cNvSpPr>
          <p:nvPr>
            <p:ph type="title"/>
          </p:nvPr>
        </p:nvSpPr>
        <p:spPr>
          <a:xfrm>
            <a:off x="838200" y="365125"/>
            <a:ext cx="10515600" cy="1325563"/>
          </a:xfrm>
        </p:spPr>
        <p:txBody>
          <a:bodyPr/>
          <a:lstStyle/>
          <a:p>
            <a:r>
              <a:rPr lang="en-US" dirty="0" smtClean="0">
                <a:solidFill>
                  <a:srgbClr val="AA0101"/>
                </a:solidFill>
              </a:rPr>
              <a:t>Long-term ‘athlete’ development </a:t>
            </a:r>
            <a:r>
              <a:rPr lang="en-US" sz="2400" dirty="0" smtClean="0">
                <a:solidFill>
                  <a:srgbClr val="AA0101"/>
                </a:solidFill>
              </a:rPr>
              <a:t>(</a:t>
            </a:r>
            <a:r>
              <a:rPr lang="en-US" sz="2400" dirty="0" err="1" smtClean="0">
                <a:solidFill>
                  <a:srgbClr val="AA0101"/>
                </a:solidFill>
              </a:rPr>
              <a:t>Balyi</a:t>
            </a:r>
            <a:r>
              <a:rPr lang="en-US" sz="2400" dirty="0" smtClean="0">
                <a:solidFill>
                  <a:srgbClr val="AA0101"/>
                </a:solidFill>
              </a:rPr>
              <a:t> &amp; Way 2002)</a:t>
            </a:r>
            <a:endParaRPr lang="en-US" sz="2400" dirty="0">
              <a:solidFill>
                <a:srgbClr val="AA0101"/>
              </a:solidFill>
            </a:endParaRPr>
          </a:p>
        </p:txBody>
      </p:sp>
    </p:spTree>
    <p:extLst>
      <p:ext uri="{BB962C8B-B14F-4D97-AF65-F5344CB8AC3E}">
        <p14:creationId xmlns:p14="http://schemas.microsoft.com/office/powerpoint/2010/main" val="10621222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305" y="1871895"/>
            <a:ext cx="10515600" cy="4610627"/>
          </a:xfrm>
        </p:spPr>
        <p:txBody>
          <a:bodyPr>
            <a:normAutofit/>
          </a:bodyPr>
          <a:lstStyle/>
          <a:p>
            <a:pPr>
              <a:lnSpc>
                <a:spcPct val="110000"/>
              </a:lnSpc>
            </a:pPr>
            <a:r>
              <a:rPr lang="en-GB" dirty="0" smtClean="0"/>
              <a:t>Make an effort to get to know your children</a:t>
            </a:r>
          </a:p>
          <a:p>
            <a:pPr>
              <a:lnSpc>
                <a:spcPct val="110000"/>
              </a:lnSpc>
            </a:pPr>
            <a:r>
              <a:rPr lang="en-GB" dirty="0" smtClean="0"/>
              <a:t>Show the children you are interested in them</a:t>
            </a:r>
          </a:p>
          <a:p>
            <a:pPr>
              <a:lnSpc>
                <a:spcPct val="110000"/>
              </a:lnSpc>
            </a:pPr>
            <a:r>
              <a:rPr lang="en-GB" dirty="0" smtClean="0"/>
              <a:t>The child comes first </a:t>
            </a:r>
            <a:r>
              <a:rPr lang="mr-IN" dirty="0" smtClean="0"/>
              <a:t>–</a:t>
            </a:r>
            <a:r>
              <a:rPr lang="en-GB" dirty="0" smtClean="0"/>
              <a:t> not </a:t>
            </a:r>
            <a:r>
              <a:rPr lang="en-GB" smtClean="0"/>
              <a:t>the sport</a:t>
            </a:r>
            <a:endParaRPr lang="en-GB" dirty="0"/>
          </a:p>
        </p:txBody>
      </p:sp>
      <p:sp>
        <p:nvSpPr>
          <p:cNvPr id="4" name="Title 1"/>
          <p:cNvSpPr>
            <a:spLocks noGrp="1"/>
          </p:cNvSpPr>
          <p:nvPr>
            <p:ph type="title"/>
          </p:nvPr>
        </p:nvSpPr>
        <p:spPr>
          <a:xfrm>
            <a:off x="838200" y="365125"/>
            <a:ext cx="10515600" cy="1325563"/>
          </a:xfrm>
        </p:spPr>
        <p:txBody>
          <a:bodyPr/>
          <a:lstStyle/>
          <a:p>
            <a:r>
              <a:rPr lang="en-US" dirty="0" smtClean="0">
                <a:solidFill>
                  <a:srgbClr val="AA0101"/>
                </a:solidFill>
              </a:rPr>
              <a:t>Psychological development</a:t>
            </a:r>
            <a:endParaRPr lang="en-US" sz="2400" dirty="0">
              <a:solidFill>
                <a:srgbClr val="AA0101"/>
              </a:solidFill>
            </a:endParaRPr>
          </a:p>
        </p:txBody>
      </p:sp>
    </p:spTree>
    <p:extLst>
      <p:ext uri="{BB962C8B-B14F-4D97-AF65-F5344CB8AC3E}">
        <p14:creationId xmlns:p14="http://schemas.microsoft.com/office/powerpoint/2010/main" val="11824288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AA0101"/>
                </a:solidFill>
              </a:rPr>
              <a:t>Physiological differences</a:t>
            </a:r>
            <a:endParaRPr lang="en-GB" dirty="0">
              <a:solidFill>
                <a:srgbClr val="AA0101"/>
              </a:solidFill>
            </a:endParaRPr>
          </a:p>
        </p:txBody>
      </p:sp>
      <p:sp>
        <p:nvSpPr>
          <p:cNvPr id="3" name="Content Placeholder 2"/>
          <p:cNvSpPr>
            <a:spLocks noGrp="1"/>
          </p:cNvSpPr>
          <p:nvPr>
            <p:ph idx="1"/>
          </p:nvPr>
        </p:nvSpPr>
        <p:spPr>
          <a:xfrm>
            <a:off x="838200" y="1825624"/>
            <a:ext cx="10459278" cy="4690027"/>
          </a:xfrm>
        </p:spPr>
        <p:txBody>
          <a:bodyPr>
            <a:normAutofit/>
          </a:bodyPr>
          <a:lstStyle/>
          <a:p>
            <a:pPr marL="0" indent="0">
              <a:lnSpc>
                <a:spcPct val="110000"/>
              </a:lnSpc>
              <a:buNone/>
            </a:pPr>
            <a:r>
              <a:rPr lang="en-GB" sz="2400" dirty="0" smtClean="0"/>
              <a:t>Every part of a child’s physiology is different to that of an adult and each child develops at their own rate.  It therefore makes sense to consider:</a:t>
            </a:r>
          </a:p>
          <a:p>
            <a:pPr>
              <a:lnSpc>
                <a:spcPct val="110000"/>
              </a:lnSpc>
            </a:pPr>
            <a:r>
              <a:rPr lang="en-GB" sz="2400" dirty="0" smtClean="0"/>
              <a:t>All of a child’s physiological systems when designing activity programmes </a:t>
            </a:r>
          </a:p>
          <a:p>
            <a:pPr lvl="1">
              <a:lnSpc>
                <a:spcPct val="110000"/>
              </a:lnSpc>
            </a:pPr>
            <a:r>
              <a:rPr lang="en-GB" sz="2000" dirty="0" smtClean="0"/>
              <a:t>Skeletal</a:t>
            </a:r>
          </a:p>
          <a:p>
            <a:pPr lvl="1">
              <a:lnSpc>
                <a:spcPct val="110000"/>
              </a:lnSpc>
            </a:pPr>
            <a:r>
              <a:rPr lang="en-GB" sz="2000" dirty="0" smtClean="0"/>
              <a:t>Neuromuscular</a:t>
            </a:r>
          </a:p>
          <a:p>
            <a:pPr lvl="1">
              <a:lnSpc>
                <a:spcPct val="110000"/>
              </a:lnSpc>
            </a:pPr>
            <a:r>
              <a:rPr lang="en-GB" sz="2000" dirty="0" smtClean="0"/>
              <a:t>Cardio-respiratory / Energy system</a:t>
            </a:r>
          </a:p>
          <a:p>
            <a:pPr>
              <a:lnSpc>
                <a:spcPct val="110000"/>
              </a:lnSpc>
            </a:pPr>
            <a:r>
              <a:rPr lang="en-GB" sz="2400" dirty="0" smtClean="0"/>
              <a:t>The child’s ‘physiological age’ as opposed to ‘chronological age’</a:t>
            </a:r>
          </a:p>
          <a:p>
            <a:pPr>
              <a:lnSpc>
                <a:spcPct val="110000"/>
              </a:lnSpc>
            </a:pPr>
            <a:r>
              <a:rPr lang="en-GB" sz="2400" dirty="0" smtClean="0"/>
              <a:t>The child’s ‘training age’</a:t>
            </a:r>
            <a:endParaRPr lang="en-GB" sz="2400" dirty="0"/>
          </a:p>
          <a:p>
            <a:pPr marL="0" indent="0">
              <a:buNone/>
            </a:pPr>
            <a:endParaRPr lang="en-GB" sz="2400" dirty="0" smtClean="0"/>
          </a:p>
          <a:p>
            <a:endParaRPr lang="en-GB" sz="1600" dirty="0"/>
          </a:p>
          <a:p>
            <a:endParaRPr lang="en-GB" sz="1600" dirty="0" smtClean="0"/>
          </a:p>
          <a:p>
            <a:endParaRPr lang="en-GB" sz="1600" dirty="0"/>
          </a:p>
          <a:p>
            <a:endParaRPr lang="en-GB" sz="1600" dirty="0"/>
          </a:p>
          <a:p>
            <a:endParaRPr lang="en-GB" sz="1600" dirty="0" smtClean="0"/>
          </a:p>
          <a:p>
            <a:endParaRPr lang="en-GB" sz="1600" dirty="0"/>
          </a:p>
        </p:txBody>
      </p:sp>
    </p:spTree>
    <p:extLst>
      <p:ext uri="{BB962C8B-B14F-4D97-AF65-F5344CB8AC3E}">
        <p14:creationId xmlns:p14="http://schemas.microsoft.com/office/powerpoint/2010/main" val="7780550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0101"/>
                </a:solidFill>
              </a:rPr>
              <a:t>Skeletal system</a:t>
            </a:r>
            <a:endParaRPr lang="en-US" dirty="0">
              <a:solidFill>
                <a:srgbClr val="AA0101"/>
              </a:solidFill>
            </a:endParaRPr>
          </a:p>
        </p:txBody>
      </p:sp>
      <p:pic>
        <p:nvPicPr>
          <p:cNvPr id="4" name="Content Placeholder 3" descr="Screenshot 2018-12-11 at 21.36.39.png"/>
          <p:cNvPicPr>
            <a:picLocks noGrp="1" noChangeAspect="1"/>
          </p:cNvPicPr>
          <p:nvPr>
            <p:ph idx="1"/>
          </p:nvPr>
        </p:nvPicPr>
        <p:blipFill>
          <a:blip r:embed="rId2">
            <a:extLst>
              <a:ext uri="{28A0092B-C50C-407E-A947-70E740481C1C}">
                <a14:useLocalDpi xmlns:a14="http://schemas.microsoft.com/office/drawing/2010/main" val="0"/>
              </a:ext>
            </a:extLst>
          </a:blip>
          <a:srcRect l="-27196" r="-27196"/>
          <a:stretch>
            <a:fillRect/>
          </a:stretch>
        </p:blipFill>
        <p:spPr>
          <a:xfrm>
            <a:off x="2185504" y="1814582"/>
            <a:ext cx="10515600" cy="4822825"/>
          </a:xfrm>
        </p:spPr>
      </p:pic>
      <p:sp>
        <p:nvSpPr>
          <p:cNvPr id="5" name="TextBox 4"/>
          <p:cNvSpPr txBox="1"/>
          <p:nvPr/>
        </p:nvSpPr>
        <p:spPr>
          <a:xfrm>
            <a:off x="982869" y="1778001"/>
            <a:ext cx="2705653" cy="646331"/>
          </a:xfrm>
          <a:prstGeom prst="rect">
            <a:avLst/>
          </a:prstGeom>
          <a:noFill/>
        </p:spPr>
        <p:txBody>
          <a:bodyPr wrap="square" rtlCol="0">
            <a:spAutoFit/>
          </a:bodyPr>
          <a:lstStyle/>
          <a:p>
            <a:r>
              <a:rPr lang="en-US" dirty="0" smtClean="0"/>
              <a:t>Baby (Infancy)</a:t>
            </a:r>
          </a:p>
          <a:p>
            <a:r>
              <a:rPr lang="en-US" dirty="0" smtClean="0"/>
              <a:t>Birth </a:t>
            </a:r>
            <a:r>
              <a:rPr lang="mr-IN" dirty="0" smtClean="0"/>
              <a:t>–</a:t>
            </a:r>
            <a:r>
              <a:rPr lang="en-GB" dirty="0" smtClean="0"/>
              <a:t> </a:t>
            </a:r>
            <a:r>
              <a:rPr lang="en-US" dirty="0" err="1" smtClean="0"/>
              <a:t>approx</a:t>
            </a:r>
            <a:r>
              <a:rPr lang="en-US" dirty="0" smtClean="0"/>
              <a:t> 2 </a:t>
            </a:r>
            <a:r>
              <a:rPr lang="en-US" dirty="0" err="1" smtClean="0"/>
              <a:t>yrs</a:t>
            </a:r>
            <a:endParaRPr lang="en-US" dirty="0"/>
          </a:p>
        </p:txBody>
      </p:sp>
      <p:sp>
        <p:nvSpPr>
          <p:cNvPr id="6" name="TextBox 5"/>
          <p:cNvSpPr txBox="1"/>
          <p:nvPr/>
        </p:nvSpPr>
        <p:spPr>
          <a:xfrm>
            <a:off x="980660" y="2471532"/>
            <a:ext cx="2707862" cy="646331"/>
          </a:xfrm>
          <a:prstGeom prst="rect">
            <a:avLst/>
          </a:prstGeom>
          <a:noFill/>
        </p:spPr>
        <p:txBody>
          <a:bodyPr wrap="square" rtlCol="0">
            <a:spAutoFit/>
          </a:bodyPr>
          <a:lstStyle/>
          <a:p>
            <a:r>
              <a:rPr lang="en-US" dirty="0" smtClean="0"/>
              <a:t>Early childhood </a:t>
            </a:r>
            <a:endParaRPr lang="en-GB" dirty="0"/>
          </a:p>
          <a:p>
            <a:r>
              <a:rPr lang="en-US" dirty="0" err="1" smtClean="0"/>
              <a:t>approx</a:t>
            </a:r>
            <a:r>
              <a:rPr lang="en-US" dirty="0" smtClean="0"/>
              <a:t> 3 </a:t>
            </a:r>
            <a:r>
              <a:rPr lang="mr-IN" dirty="0" smtClean="0"/>
              <a:t>–</a:t>
            </a:r>
            <a:r>
              <a:rPr lang="en-US" dirty="0" smtClean="0"/>
              <a:t> 8 </a:t>
            </a:r>
            <a:r>
              <a:rPr lang="en-US" dirty="0" err="1" smtClean="0"/>
              <a:t>yrs</a:t>
            </a:r>
            <a:endParaRPr lang="en-US" dirty="0"/>
          </a:p>
        </p:txBody>
      </p:sp>
      <p:sp>
        <p:nvSpPr>
          <p:cNvPr id="7" name="TextBox 6"/>
          <p:cNvSpPr txBox="1"/>
          <p:nvPr/>
        </p:nvSpPr>
        <p:spPr>
          <a:xfrm>
            <a:off x="982870" y="3257828"/>
            <a:ext cx="2749826" cy="646331"/>
          </a:xfrm>
          <a:prstGeom prst="rect">
            <a:avLst/>
          </a:prstGeom>
          <a:noFill/>
        </p:spPr>
        <p:txBody>
          <a:bodyPr wrap="square" rtlCol="0">
            <a:spAutoFit/>
          </a:bodyPr>
          <a:lstStyle/>
          <a:p>
            <a:r>
              <a:rPr lang="en-US" dirty="0" smtClean="0"/>
              <a:t>Middle childhood</a:t>
            </a:r>
          </a:p>
          <a:p>
            <a:r>
              <a:rPr lang="en-US" dirty="0" err="1" smtClean="0"/>
              <a:t>approx</a:t>
            </a:r>
            <a:r>
              <a:rPr lang="en-US" dirty="0" smtClean="0"/>
              <a:t> 9 </a:t>
            </a:r>
            <a:r>
              <a:rPr lang="mr-IN" dirty="0" smtClean="0"/>
              <a:t>–</a:t>
            </a:r>
            <a:r>
              <a:rPr lang="en-US" dirty="0" smtClean="0"/>
              <a:t> puberty </a:t>
            </a:r>
            <a:endParaRPr lang="en-US" dirty="0"/>
          </a:p>
        </p:txBody>
      </p:sp>
      <p:sp>
        <p:nvSpPr>
          <p:cNvPr id="8" name="TextBox 7"/>
          <p:cNvSpPr txBox="1"/>
          <p:nvPr/>
        </p:nvSpPr>
        <p:spPr>
          <a:xfrm>
            <a:off x="980661" y="4061793"/>
            <a:ext cx="2749826" cy="646331"/>
          </a:xfrm>
          <a:prstGeom prst="rect">
            <a:avLst/>
          </a:prstGeom>
          <a:noFill/>
        </p:spPr>
        <p:txBody>
          <a:bodyPr wrap="square" rtlCol="0">
            <a:spAutoFit/>
          </a:bodyPr>
          <a:lstStyle/>
          <a:p>
            <a:r>
              <a:rPr lang="en-US" dirty="0" smtClean="0"/>
              <a:t>Adolescence</a:t>
            </a:r>
          </a:p>
          <a:p>
            <a:r>
              <a:rPr lang="en-US" dirty="0" smtClean="0"/>
              <a:t>puberty </a:t>
            </a:r>
            <a:r>
              <a:rPr lang="mr-IN" dirty="0" smtClean="0"/>
              <a:t>–</a:t>
            </a:r>
            <a:r>
              <a:rPr lang="en-US" dirty="0" smtClean="0"/>
              <a:t> 18/21 </a:t>
            </a:r>
            <a:r>
              <a:rPr lang="en-US" dirty="0" err="1" smtClean="0"/>
              <a:t>yrs</a:t>
            </a:r>
            <a:endParaRPr lang="en-US" dirty="0"/>
          </a:p>
        </p:txBody>
      </p:sp>
      <p:sp>
        <p:nvSpPr>
          <p:cNvPr id="9" name="TextBox 8"/>
          <p:cNvSpPr txBox="1"/>
          <p:nvPr/>
        </p:nvSpPr>
        <p:spPr>
          <a:xfrm>
            <a:off x="978452" y="4876802"/>
            <a:ext cx="2749826" cy="923330"/>
          </a:xfrm>
          <a:prstGeom prst="rect">
            <a:avLst/>
          </a:prstGeom>
          <a:noFill/>
        </p:spPr>
        <p:txBody>
          <a:bodyPr wrap="square" rtlCol="0">
            <a:spAutoFit/>
          </a:bodyPr>
          <a:lstStyle/>
          <a:p>
            <a:r>
              <a:rPr lang="en-US" dirty="0" smtClean="0"/>
              <a:t>Peak Height Velocity (PHV)</a:t>
            </a:r>
          </a:p>
          <a:p>
            <a:r>
              <a:rPr lang="en-US" dirty="0" smtClean="0"/>
              <a:t>A</a:t>
            </a:r>
            <a:r>
              <a:rPr lang="en-GB" dirty="0" err="1" smtClean="0"/>
              <a:t>pprox</a:t>
            </a:r>
            <a:r>
              <a:rPr lang="en-GB" dirty="0" smtClean="0"/>
              <a:t> 12 female / 14 male</a:t>
            </a:r>
            <a:endParaRPr lang="en-US" dirty="0"/>
          </a:p>
        </p:txBody>
      </p:sp>
    </p:spTree>
    <p:extLst>
      <p:ext uri="{BB962C8B-B14F-4D97-AF65-F5344CB8AC3E}">
        <p14:creationId xmlns:p14="http://schemas.microsoft.com/office/powerpoint/2010/main" val="37675987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0101"/>
                </a:solidFill>
              </a:rPr>
              <a:t>Skeletal system and the benefits of exercise</a:t>
            </a:r>
            <a:endParaRPr lang="en-US" dirty="0">
              <a:solidFill>
                <a:srgbClr val="AA0101"/>
              </a:solidFill>
            </a:endParaRPr>
          </a:p>
        </p:txBody>
      </p:sp>
      <p:sp>
        <p:nvSpPr>
          <p:cNvPr id="3" name="Content Placeholder 2"/>
          <p:cNvSpPr>
            <a:spLocks noGrp="1"/>
          </p:cNvSpPr>
          <p:nvPr>
            <p:ph idx="1"/>
          </p:nvPr>
        </p:nvSpPr>
        <p:spPr>
          <a:xfrm>
            <a:off x="838200" y="1825624"/>
            <a:ext cx="10515600" cy="4822550"/>
          </a:xfrm>
        </p:spPr>
        <p:txBody>
          <a:bodyPr>
            <a:normAutofit/>
          </a:bodyPr>
          <a:lstStyle/>
          <a:p>
            <a:pPr>
              <a:lnSpc>
                <a:spcPct val="110000"/>
              </a:lnSpc>
            </a:pPr>
            <a:r>
              <a:rPr lang="en-GB" dirty="0" smtClean="0"/>
              <a:t>Weight bearing exercise stimulates bone growth</a:t>
            </a:r>
          </a:p>
          <a:p>
            <a:pPr>
              <a:lnSpc>
                <a:spcPct val="110000"/>
              </a:lnSpc>
            </a:pPr>
            <a:r>
              <a:rPr lang="en-GB" dirty="0" smtClean="0"/>
              <a:t>Activity in childhood and early adulthood are essential for future bone health</a:t>
            </a:r>
          </a:p>
          <a:p>
            <a:pPr>
              <a:lnSpc>
                <a:spcPct val="110000"/>
              </a:lnSpc>
            </a:pPr>
            <a:r>
              <a:rPr lang="en-GB" dirty="0" smtClean="0"/>
              <a:t>A well developed exercise habit can help us when we are older to prevent osteoporosis</a:t>
            </a:r>
          </a:p>
          <a:p>
            <a:pPr marL="0" indent="0">
              <a:lnSpc>
                <a:spcPct val="110000"/>
              </a:lnSpc>
              <a:buNone/>
            </a:pPr>
            <a:endParaRPr lang="en-GB" dirty="0" smtClean="0"/>
          </a:p>
        </p:txBody>
      </p:sp>
    </p:spTree>
    <p:extLst>
      <p:ext uri="{BB962C8B-B14F-4D97-AF65-F5344CB8AC3E}">
        <p14:creationId xmlns:p14="http://schemas.microsoft.com/office/powerpoint/2010/main" val="3829756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0101"/>
                </a:solidFill>
              </a:rPr>
              <a:t>Skeletal system considerations</a:t>
            </a:r>
            <a:endParaRPr lang="en-US" dirty="0">
              <a:solidFill>
                <a:srgbClr val="AA0101"/>
              </a:solidFill>
            </a:endParaRPr>
          </a:p>
        </p:txBody>
      </p:sp>
      <p:sp>
        <p:nvSpPr>
          <p:cNvPr id="3" name="Content Placeholder 2"/>
          <p:cNvSpPr>
            <a:spLocks noGrp="1"/>
          </p:cNvSpPr>
          <p:nvPr>
            <p:ph idx="1"/>
          </p:nvPr>
        </p:nvSpPr>
        <p:spPr>
          <a:xfrm>
            <a:off x="838200" y="1825624"/>
            <a:ext cx="10515600" cy="4822550"/>
          </a:xfrm>
        </p:spPr>
        <p:txBody>
          <a:bodyPr>
            <a:normAutofit fontScale="85000" lnSpcReduction="20000"/>
          </a:bodyPr>
          <a:lstStyle/>
          <a:p>
            <a:pPr>
              <a:lnSpc>
                <a:spcPct val="110000"/>
              </a:lnSpc>
            </a:pPr>
            <a:r>
              <a:rPr lang="en-GB" dirty="0" smtClean="0"/>
              <a:t>During childhood, bones are still growing, firstly in length and shape, secondly, in density. Bones grow from epiphyseal growth plates </a:t>
            </a:r>
            <a:r>
              <a:rPr lang="mr-IN" dirty="0" smtClean="0"/>
              <a:t>–</a:t>
            </a:r>
            <a:r>
              <a:rPr lang="en-GB" dirty="0" smtClean="0"/>
              <a:t> In the arms, the </a:t>
            </a:r>
            <a:r>
              <a:rPr lang="en-GB" dirty="0" err="1" smtClean="0"/>
              <a:t>humerus</a:t>
            </a:r>
            <a:r>
              <a:rPr lang="en-GB" dirty="0" smtClean="0"/>
              <a:t> grows mostly at the proximal end and the radius and ulna at the distal end. In the legs, the femur grows at the distal end and the tibia</a:t>
            </a:r>
            <a:r>
              <a:rPr lang="en-GB" dirty="0"/>
              <a:t> </a:t>
            </a:r>
            <a:r>
              <a:rPr lang="en-GB" dirty="0" smtClean="0"/>
              <a:t>at the proximal end</a:t>
            </a:r>
          </a:p>
          <a:p>
            <a:pPr>
              <a:lnSpc>
                <a:spcPct val="110000"/>
              </a:lnSpc>
            </a:pPr>
            <a:r>
              <a:rPr lang="en-GB" dirty="0" smtClean="0"/>
              <a:t>During late stages of puberty, the chest broadens in boys and the pelvis widens in girls</a:t>
            </a:r>
          </a:p>
          <a:p>
            <a:pPr>
              <a:lnSpc>
                <a:spcPct val="110000"/>
              </a:lnSpc>
            </a:pPr>
            <a:r>
              <a:rPr lang="en-GB" dirty="0" smtClean="0"/>
              <a:t>Girls develop a greater ‘carrying angle’ at the elbow and ‘q angle’ at the knee</a:t>
            </a:r>
            <a:endParaRPr lang="en-GB" dirty="0"/>
          </a:p>
          <a:p>
            <a:pPr>
              <a:lnSpc>
                <a:spcPct val="110000"/>
              </a:lnSpc>
            </a:pPr>
            <a:r>
              <a:rPr lang="en-GB" dirty="0" smtClean="0"/>
              <a:t>Bone health is affected by our daily activities </a:t>
            </a:r>
            <a:r>
              <a:rPr lang="mr-IN" dirty="0" smtClean="0"/>
              <a:t>–</a:t>
            </a:r>
            <a:r>
              <a:rPr lang="en-GB" dirty="0" smtClean="0"/>
              <a:t> we effectively ‘mould’ to our habitual positions</a:t>
            </a:r>
          </a:p>
          <a:p>
            <a:pPr>
              <a:lnSpc>
                <a:spcPct val="110000"/>
              </a:lnSpc>
            </a:pPr>
            <a:r>
              <a:rPr lang="en-GB" dirty="0" smtClean="0"/>
              <a:t>Weight bearing exercise stimulates our bone growth</a:t>
            </a:r>
          </a:p>
          <a:p>
            <a:pPr>
              <a:lnSpc>
                <a:spcPct val="110000"/>
              </a:lnSpc>
            </a:pPr>
            <a:r>
              <a:rPr lang="en-GB" dirty="0" smtClean="0"/>
              <a:t>Connective tissue, tendons and ligaments tend to have more elasticity than adults</a:t>
            </a:r>
          </a:p>
          <a:p>
            <a:pPr marL="0" indent="0">
              <a:lnSpc>
                <a:spcPct val="110000"/>
              </a:lnSpc>
              <a:buNone/>
            </a:pPr>
            <a:endParaRPr lang="en-GB" dirty="0" smtClean="0"/>
          </a:p>
        </p:txBody>
      </p:sp>
    </p:spTree>
    <p:extLst>
      <p:ext uri="{BB962C8B-B14F-4D97-AF65-F5344CB8AC3E}">
        <p14:creationId xmlns:p14="http://schemas.microsoft.com/office/powerpoint/2010/main" val="31871200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0101"/>
                </a:solidFill>
              </a:rPr>
              <a:t>Skeletal system consideration effects</a:t>
            </a:r>
            <a:endParaRPr lang="en-US" dirty="0">
              <a:solidFill>
                <a:srgbClr val="AA0101"/>
              </a:solidFill>
            </a:endParaRPr>
          </a:p>
        </p:txBody>
      </p:sp>
      <p:sp>
        <p:nvSpPr>
          <p:cNvPr id="3" name="Content Placeholder 2"/>
          <p:cNvSpPr>
            <a:spLocks noGrp="1"/>
          </p:cNvSpPr>
          <p:nvPr>
            <p:ph idx="1"/>
          </p:nvPr>
        </p:nvSpPr>
        <p:spPr/>
        <p:txBody>
          <a:bodyPr>
            <a:normAutofit fontScale="77500" lnSpcReduction="20000"/>
          </a:bodyPr>
          <a:lstStyle/>
          <a:p>
            <a:pPr>
              <a:lnSpc>
                <a:spcPct val="110000"/>
              </a:lnSpc>
            </a:pPr>
            <a:r>
              <a:rPr lang="en-GB" dirty="0" smtClean="0"/>
              <a:t>Long bones (that are less dense) are also long levers. This can mean that forces placed through the skeletal can cause stress towards the ends of the bones, potentially resulting in injury to the vulnerable growth plate</a:t>
            </a:r>
          </a:p>
          <a:p>
            <a:pPr>
              <a:lnSpc>
                <a:spcPct val="110000"/>
              </a:lnSpc>
            </a:pPr>
            <a:r>
              <a:rPr lang="en-GB" dirty="0" smtClean="0"/>
              <a:t>As bones lengthen, the biomechanics of movement changes potentially leading to a difficulty in acquiring or keeping a skill</a:t>
            </a:r>
          </a:p>
          <a:p>
            <a:pPr>
              <a:lnSpc>
                <a:spcPct val="110000"/>
              </a:lnSpc>
            </a:pPr>
            <a:r>
              <a:rPr lang="en-GB" dirty="0" smtClean="0"/>
              <a:t>The carrying and q angles in a girls joints can cause a ‘valgus’ posture which can cause excessive wear on the joints</a:t>
            </a:r>
          </a:p>
          <a:p>
            <a:pPr>
              <a:lnSpc>
                <a:spcPct val="110000"/>
              </a:lnSpc>
            </a:pPr>
            <a:r>
              <a:rPr lang="en-GB" dirty="0" smtClean="0"/>
              <a:t>Allowing poor form to continue during an exercise over a long period of time could cause postural changes that will affect the child throughout their life</a:t>
            </a:r>
          </a:p>
          <a:p>
            <a:pPr>
              <a:lnSpc>
                <a:spcPct val="110000"/>
              </a:lnSpc>
            </a:pPr>
            <a:r>
              <a:rPr lang="en-GB" dirty="0" smtClean="0"/>
              <a:t>Excessive stimulation of bone growth due to repeated weight bearing movements (such as kicking a football) may cause excessive bone growth leading to pain in the area</a:t>
            </a:r>
          </a:p>
          <a:p>
            <a:pPr>
              <a:lnSpc>
                <a:spcPct val="110000"/>
              </a:lnSpc>
            </a:pPr>
            <a:r>
              <a:rPr lang="en-GB" dirty="0" smtClean="0"/>
              <a:t>Children could be prone to hyperextension</a:t>
            </a:r>
          </a:p>
          <a:p>
            <a:endParaRPr lang="en-GB" dirty="0" smtClean="0"/>
          </a:p>
          <a:p>
            <a:endParaRPr lang="en-GB" dirty="0" smtClean="0"/>
          </a:p>
          <a:p>
            <a:endParaRPr lang="en-GB" dirty="0" smtClean="0"/>
          </a:p>
          <a:p>
            <a:endParaRPr lang="en-GB" dirty="0" smtClean="0"/>
          </a:p>
        </p:txBody>
      </p:sp>
    </p:spTree>
    <p:extLst>
      <p:ext uri="{BB962C8B-B14F-4D97-AF65-F5344CB8AC3E}">
        <p14:creationId xmlns:p14="http://schemas.microsoft.com/office/powerpoint/2010/main" val="31191363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0101"/>
                </a:solidFill>
              </a:rPr>
              <a:t>Skeletal system conditions</a:t>
            </a:r>
            <a:endParaRPr lang="en-US" dirty="0">
              <a:solidFill>
                <a:srgbClr val="AA0101"/>
              </a:solidFill>
            </a:endParaRPr>
          </a:p>
        </p:txBody>
      </p:sp>
      <p:sp>
        <p:nvSpPr>
          <p:cNvPr id="3" name="Content Placeholder 2"/>
          <p:cNvSpPr>
            <a:spLocks noGrp="1"/>
          </p:cNvSpPr>
          <p:nvPr>
            <p:ph idx="1"/>
          </p:nvPr>
        </p:nvSpPr>
        <p:spPr/>
        <p:txBody>
          <a:bodyPr>
            <a:normAutofit fontScale="92500" lnSpcReduction="20000"/>
          </a:bodyPr>
          <a:lstStyle/>
          <a:p>
            <a:pPr>
              <a:lnSpc>
                <a:spcPct val="110000"/>
              </a:lnSpc>
            </a:pPr>
            <a:r>
              <a:rPr lang="en-GB" b="1" dirty="0" smtClean="0"/>
              <a:t>Growth plate fractures (Salter-Harris) </a:t>
            </a:r>
            <a:r>
              <a:rPr lang="mr-IN" dirty="0" smtClean="0"/>
              <a:t>–</a:t>
            </a:r>
            <a:r>
              <a:rPr lang="en-GB" dirty="0" smtClean="0"/>
              <a:t> These can cause the osteoblast cells to either under or over ossify bone tissue. Growth of a limb should be monitored after any fracture</a:t>
            </a:r>
          </a:p>
          <a:p>
            <a:pPr>
              <a:lnSpc>
                <a:spcPct val="110000"/>
              </a:lnSpc>
            </a:pPr>
            <a:r>
              <a:rPr lang="en-GB" b="1" dirty="0" smtClean="0"/>
              <a:t>Chronic fracture </a:t>
            </a:r>
            <a:r>
              <a:rPr lang="mr-IN" dirty="0" smtClean="0"/>
              <a:t>–</a:t>
            </a:r>
            <a:r>
              <a:rPr lang="en-GB" dirty="0" smtClean="0"/>
              <a:t> These can occur when bones are repetitively pushed together and can cause early fusing of bones</a:t>
            </a:r>
          </a:p>
          <a:p>
            <a:pPr>
              <a:lnSpc>
                <a:spcPct val="110000"/>
              </a:lnSpc>
            </a:pPr>
            <a:r>
              <a:rPr lang="en-GB" b="1" dirty="0" err="1" smtClean="0"/>
              <a:t>Osteochondritis</a:t>
            </a:r>
            <a:r>
              <a:rPr lang="en-GB" b="1" dirty="0" smtClean="0"/>
              <a:t> (cartilage fragmentation) </a:t>
            </a:r>
            <a:r>
              <a:rPr lang="mr-IN" dirty="0" smtClean="0"/>
              <a:t>–</a:t>
            </a:r>
            <a:r>
              <a:rPr lang="en-GB" dirty="0" smtClean="0"/>
              <a:t> Most likely to happen during PHV, this occurs when bone or cartilage breaks away during stressful movement. It generally affects knees, hips and spine</a:t>
            </a:r>
          </a:p>
          <a:p>
            <a:pPr>
              <a:lnSpc>
                <a:spcPct val="110000"/>
              </a:lnSpc>
            </a:pPr>
            <a:r>
              <a:rPr lang="en-GB" b="1" dirty="0" smtClean="0"/>
              <a:t>Back pain </a:t>
            </a:r>
            <a:r>
              <a:rPr lang="mr-IN" dirty="0" smtClean="0"/>
              <a:t>–</a:t>
            </a:r>
            <a:r>
              <a:rPr lang="en-GB" dirty="0" smtClean="0"/>
              <a:t> Rapid growth, altered biomechanics and an inability to hold ‘neutral spine’ during a movement can cause non specific back pain</a:t>
            </a:r>
          </a:p>
          <a:p>
            <a:pPr>
              <a:lnSpc>
                <a:spcPct val="110000"/>
              </a:lnSpc>
            </a:pPr>
            <a:endParaRPr lang="en-GB" dirty="0" smtClean="0"/>
          </a:p>
          <a:p>
            <a:endParaRPr lang="en-GB" dirty="0" smtClean="0"/>
          </a:p>
          <a:p>
            <a:endParaRPr lang="en-GB" dirty="0" smtClean="0"/>
          </a:p>
          <a:p>
            <a:endParaRPr lang="en-GB" dirty="0" smtClean="0"/>
          </a:p>
          <a:p>
            <a:endParaRPr lang="en-GB" dirty="0" smtClean="0"/>
          </a:p>
        </p:txBody>
      </p:sp>
    </p:spTree>
    <p:extLst>
      <p:ext uri="{BB962C8B-B14F-4D97-AF65-F5344CB8AC3E}">
        <p14:creationId xmlns:p14="http://schemas.microsoft.com/office/powerpoint/2010/main" val="23420558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0101"/>
                </a:solidFill>
              </a:rPr>
              <a:t>Skeletal system conditions</a:t>
            </a:r>
            <a:endParaRPr lang="en-US" dirty="0">
              <a:solidFill>
                <a:srgbClr val="AA0101"/>
              </a:solidFill>
            </a:endParaRPr>
          </a:p>
        </p:txBody>
      </p:sp>
      <p:sp>
        <p:nvSpPr>
          <p:cNvPr id="3" name="Content Placeholder 2"/>
          <p:cNvSpPr>
            <a:spLocks noGrp="1"/>
          </p:cNvSpPr>
          <p:nvPr>
            <p:ph idx="1"/>
          </p:nvPr>
        </p:nvSpPr>
        <p:spPr/>
        <p:txBody>
          <a:bodyPr>
            <a:normAutofit/>
          </a:bodyPr>
          <a:lstStyle/>
          <a:p>
            <a:r>
              <a:rPr lang="en-GB" b="1" dirty="0" err="1" smtClean="0"/>
              <a:t>Sever’s</a:t>
            </a:r>
            <a:r>
              <a:rPr lang="en-GB" b="1" dirty="0" smtClean="0"/>
              <a:t> disease </a:t>
            </a:r>
            <a:r>
              <a:rPr lang="mr-IN" dirty="0" smtClean="0"/>
              <a:t>–</a:t>
            </a:r>
            <a:r>
              <a:rPr lang="en-GB" dirty="0" smtClean="0"/>
              <a:t> Most common during the growth spurt, this when the </a:t>
            </a:r>
            <a:r>
              <a:rPr lang="en-GB" dirty="0"/>
              <a:t>A</a:t>
            </a:r>
            <a:r>
              <a:rPr lang="en-GB" dirty="0" smtClean="0"/>
              <a:t>chilles tendon repetitively pulls on the calcaneus bone in the heel, causing inflammation</a:t>
            </a:r>
          </a:p>
          <a:p>
            <a:r>
              <a:rPr lang="en-GB" b="1" dirty="0" smtClean="0"/>
              <a:t>Osgood-</a:t>
            </a:r>
            <a:r>
              <a:rPr lang="en-GB" b="1" dirty="0" err="1" smtClean="0"/>
              <a:t>Schlatter</a:t>
            </a:r>
            <a:r>
              <a:rPr lang="en-GB" b="1" dirty="0" smtClean="0"/>
              <a:t> disease </a:t>
            </a:r>
            <a:r>
              <a:rPr lang="mr-IN" dirty="0" smtClean="0"/>
              <a:t>–</a:t>
            </a:r>
            <a:r>
              <a:rPr lang="en-GB" dirty="0" smtClean="0"/>
              <a:t> Again, most common during the growth spurt, this when the patella tendon repetitively pulls on the tibia causing calcification of the area (shown by an excessively large number at the top of the shin)</a:t>
            </a:r>
          </a:p>
          <a:p>
            <a:endParaRPr lang="en-GB" dirty="0" smtClean="0"/>
          </a:p>
          <a:p>
            <a:endParaRPr lang="en-GB" dirty="0" smtClean="0"/>
          </a:p>
          <a:p>
            <a:endParaRPr lang="en-GB" dirty="0" smtClean="0"/>
          </a:p>
          <a:p>
            <a:endParaRPr lang="en-GB" dirty="0" smtClean="0"/>
          </a:p>
        </p:txBody>
      </p:sp>
    </p:spTree>
    <p:extLst>
      <p:ext uri="{BB962C8B-B14F-4D97-AF65-F5344CB8AC3E}">
        <p14:creationId xmlns:p14="http://schemas.microsoft.com/office/powerpoint/2010/main" val="642258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16230</TotalTime>
  <Words>2292</Words>
  <Application>Microsoft Macintosh PowerPoint</Application>
  <PresentationFormat>Custom</PresentationFormat>
  <Paragraphs>200</Paragraphs>
  <Slides>28</Slides>
  <Notes>0</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Child and Adolescent Physiological Differences</vt:lpstr>
      <vt:lpstr>Children are not ‘mini adults’ </vt:lpstr>
      <vt:lpstr>Physiological differences</vt:lpstr>
      <vt:lpstr>Skeletal system</vt:lpstr>
      <vt:lpstr>Skeletal system and the benefits of exercise</vt:lpstr>
      <vt:lpstr>Skeletal system considerations</vt:lpstr>
      <vt:lpstr>Skeletal system consideration effects</vt:lpstr>
      <vt:lpstr>Skeletal system conditions</vt:lpstr>
      <vt:lpstr>Skeletal system conditions</vt:lpstr>
      <vt:lpstr>Skeletal system specific exercise adaptations</vt:lpstr>
      <vt:lpstr>Skeletal system ability!</vt:lpstr>
      <vt:lpstr>Neuromuscular system benefits of exercise</vt:lpstr>
      <vt:lpstr>Neuromuscular system considerations</vt:lpstr>
      <vt:lpstr>Neuromuscular system consideration effects</vt:lpstr>
      <vt:lpstr>Neuromuscular system specific exercise adaptations</vt:lpstr>
      <vt:lpstr>Neuromuscular system ability!</vt:lpstr>
      <vt:lpstr>Cardio-respiratory/energy system benefits of exercise</vt:lpstr>
      <vt:lpstr>Cardio-respiratory/energy system considerations</vt:lpstr>
      <vt:lpstr>Cardio-respiratory/energy system considerations</vt:lpstr>
      <vt:lpstr>Cardio-respiratory/energy system considerations</vt:lpstr>
      <vt:lpstr>Cardio-respiratory/energy system conditions</vt:lpstr>
      <vt:lpstr>Cardio-respiratory/energy system consideration specific exercise adaptations</vt:lpstr>
      <vt:lpstr>Cardio-respiratory/energy system ability!</vt:lpstr>
      <vt:lpstr>Physiological and chronological age</vt:lpstr>
      <vt:lpstr>Training age</vt:lpstr>
      <vt:lpstr>Long-term ‘athlete’ development (Balyi &amp; Way 2002)</vt:lpstr>
      <vt:lpstr>Long-term ‘athlete’ development (Balyi &amp; Way 2002)</vt:lpstr>
      <vt:lpstr>Psychological development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HIIT: the in’s and out’s</dc:title>
  <dc:creator>Nigel Anderson</dc:creator>
  <cp:lastModifiedBy>Paul Bailey</cp:lastModifiedBy>
  <cp:revision>200</cp:revision>
  <dcterms:created xsi:type="dcterms:W3CDTF">2018-09-02T18:38:42Z</dcterms:created>
  <dcterms:modified xsi:type="dcterms:W3CDTF">2020-10-12T14:45:05Z</dcterms:modified>
</cp:coreProperties>
</file>