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60" r:id="rId3"/>
    <p:sldId id="372" r:id="rId4"/>
    <p:sldId id="409" r:id="rId5"/>
    <p:sldId id="411" r:id="rId6"/>
    <p:sldId id="41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D2D3"/>
    <a:srgbClr val="9A1F18"/>
    <a:srgbClr val="0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3" autoAdjust="0"/>
    <p:restoredTop sz="94660"/>
  </p:normalViewPr>
  <p:slideViewPr>
    <p:cSldViewPr snapToGrid="0">
      <p:cViewPr varScale="1">
        <p:scale>
          <a:sx n="109" d="100"/>
          <a:sy n="109" d="100"/>
        </p:scale>
        <p:origin x="616"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F5A227D-554C-4F85-A6E7-78EC803AA4FC}" type="datetimeFigureOut">
              <a:rPr lang="en-GB" smtClean="0"/>
              <a:t>31/01/2023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3694939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F5A227D-554C-4F85-A6E7-78EC803AA4FC}" type="datetimeFigureOut">
              <a:rPr lang="en-GB" smtClean="0"/>
              <a:t>31/01/2023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2964462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F5A227D-554C-4F85-A6E7-78EC803AA4FC}" type="datetimeFigureOut">
              <a:rPr lang="en-GB" smtClean="0"/>
              <a:t>31/01/2023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1243964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F5A227D-554C-4F85-A6E7-78EC803AA4FC}" type="datetimeFigureOut">
              <a:rPr lang="en-GB" smtClean="0"/>
              <a:t>31/01/2023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710988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5A227D-554C-4F85-A6E7-78EC803AA4FC}" type="datetimeFigureOut">
              <a:rPr lang="en-GB" smtClean="0"/>
              <a:t>31/01/2023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3517493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F5A227D-554C-4F85-A6E7-78EC803AA4FC}" type="datetimeFigureOut">
              <a:rPr lang="en-GB" smtClean="0"/>
              <a:t>31/01/2023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64432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F5A227D-554C-4F85-A6E7-78EC803AA4FC}" type="datetimeFigureOut">
              <a:rPr lang="en-GB" smtClean="0"/>
              <a:t>31/01/2023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177853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F5A227D-554C-4F85-A6E7-78EC803AA4FC}" type="datetimeFigureOut">
              <a:rPr lang="en-GB" smtClean="0"/>
              <a:t>31/01/2023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606219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5A227D-554C-4F85-A6E7-78EC803AA4FC}" type="datetimeFigureOut">
              <a:rPr lang="en-GB" smtClean="0"/>
              <a:t>31/01/2023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3953666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F5A227D-554C-4F85-A6E7-78EC803AA4FC}" type="datetimeFigureOut">
              <a:rPr lang="en-GB" smtClean="0"/>
              <a:t>31/01/2023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1959394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F5A227D-554C-4F85-A6E7-78EC803AA4FC}" type="datetimeFigureOut">
              <a:rPr lang="en-GB" smtClean="0"/>
              <a:t>31/01/2023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1554207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5A227D-554C-4F85-A6E7-78EC803AA4FC}" type="datetimeFigureOut">
              <a:rPr lang="en-GB" smtClean="0"/>
              <a:t>31/01/2023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212203-A6A9-4E17-BD0F-95AEE14DEFC8}" type="slidenum">
              <a:rPr lang="en-GB" smtClean="0"/>
              <a:t>‹#›</a:t>
            </a:fld>
            <a:endParaRPr lang="en-GB"/>
          </a:p>
        </p:txBody>
      </p:sp>
    </p:spTree>
    <p:extLst>
      <p:ext uri="{BB962C8B-B14F-4D97-AF65-F5344CB8AC3E}">
        <p14:creationId xmlns:p14="http://schemas.microsoft.com/office/powerpoint/2010/main" val="3810389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unesco.org/en/sport-and-anti-doping/international-charter-spor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18110" y="3849313"/>
            <a:ext cx="9144000" cy="1683980"/>
          </a:xfrm>
        </p:spPr>
        <p:txBody>
          <a:bodyPr>
            <a:normAutofit fontScale="90000"/>
          </a:bodyPr>
          <a:lstStyle/>
          <a:p>
            <a:r>
              <a:rPr lang="en-GB" dirty="0"/>
              <a:t>Child Access to Sport and Recreation</a:t>
            </a:r>
          </a:p>
        </p:txBody>
      </p:sp>
      <p:sp>
        <p:nvSpPr>
          <p:cNvPr id="3" name="Subtitle 2"/>
          <p:cNvSpPr>
            <a:spLocks noGrp="1"/>
          </p:cNvSpPr>
          <p:nvPr>
            <p:ph type="subTitle" idx="1"/>
          </p:nvPr>
        </p:nvSpPr>
        <p:spPr>
          <a:xfrm>
            <a:off x="3555631" y="6142038"/>
            <a:ext cx="5068957" cy="715962"/>
          </a:xfrm>
        </p:spPr>
        <p:txBody>
          <a:bodyPr>
            <a:normAutofit/>
          </a:bodyPr>
          <a:lstStyle/>
          <a:p>
            <a:r>
              <a:rPr lang="en-GB" dirty="0"/>
              <a:t>Paul Bailey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7651" y="1977444"/>
            <a:ext cx="7487478" cy="1871869"/>
          </a:xfrm>
          <a:prstGeom prst="rect">
            <a:avLst/>
          </a:prstGeom>
        </p:spPr>
      </p:pic>
    </p:spTree>
    <p:extLst>
      <p:ext uri="{BB962C8B-B14F-4D97-AF65-F5344CB8AC3E}">
        <p14:creationId xmlns:p14="http://schemas.microsoft.com/office/powerpoint/2010/main" val="726871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1305" y="1871896"/>
            <a:ext cx="10515600" cy="4351338"/>
          </a:xfrm>
        </p:spPr>
        <p:txBody>
          <a:bodyPr>
            <a:normAutofit/>
          </a:bodyPr>
          <a:lstStyle/>
          <a:p>
            <a:pPr marL="0" indent="0">
              <a:buNone/>
            </a:pPr>
            <a:r>
              <a:rPr lang="en-GB" sz="2800" dirty="0"/>
              <a:t>Every child has the right to:</a:t>
            </a:r>
          </a:p>
          <a:p>
            <a:r>
              <a:rPr lang="en-GB" dirty="0"/>
              <a:t>Play</a:t>
            </a:r>
          </a:p>
          <a:p>
            <a:r>
              <a:rPr lang="en-GB" sz="2800" dirty="0"/>
              <a:t>Education</a:t>
            </a:r>
          </a:p>
          <a:p>
            <a:r>
              <a:rPr lang="en-GB" dirty="0"/>
              <a:t>Health</a:t>
            </a:r>
          </a:p>
          <a:p>
            <a:r>
              <a:rPr lang="en-GB" sz="2800" dirty="0"/>
              <a:t>Respect for privacy and family life</a:t>
            </a:r>
          </a:p>
          <a:p>
            <a:pPr>
              <a:lnSpc>
                <a:spcPct val="110000"/>
              </a:lnSpc>
            </a:pPr>
            <a:endParaRPr lang="en-GB" dirty="0"/>
          </a:p>
        </p:txBody>
      </p:sp>
      <p:sp>
        <p:nvSpPr>
          <p:cNvPr id="4" name="Title 1"/>
          <p:cNvSpPr>
            <a:spLocks noGrp="1"/>
          </p:cNvSpPr>
          <p:nvPr>
            <p:ph type="title"/>
          </p:nvPr>
        </p:nvSpPr>
        <p:spPr>
          <a:xfrm>
            <a:off x="838200" y="365125"/>
            <a:ext cx="10515600" cy="1325563"/>
          </a:xfrm>
          <a:solidFill>
            <a:srgbClr val="EED2D3"/>
          </a:solidFill>
        </p:spPr>
        <p:txBody>
          <a:bodyPr/>
          <a:lstStyle/>
          <a:p>
            <a:r>
              <a:rPr lang="en-US" dirty="0">
                <a:solidFill>
                  <a:srgbClr val="9A1F18"/>
                </a:solidFill>
              </a:rPr>
              <a:t>United Nations Convention on the Rights of the Child (UNCRC)</a:t>
            </a:r>
          </a:p>
        </p:txBody>
      </p:sp>
    </p:spTree>
    <p:extLst>
      <p:ext uri="{BB962C8B-B14F-4D97-AF65-F5344CB8AC3E}">
        <p14:creationId xmlns:p14="http://schemas.microsoft.com/office/powerpoint/2010/main" val="3684711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a:solidFill>
            <a:srgbClr val="EED2D3"/>
          </a:solidFill>
        </p:spPr>
        <p:txBody>
          <a:bodyPr/>
          <a:lstStyle/>
          <a:p>
            <a:r>
              <a:rPr lang="en-US" dirty="0">
                <a:solidFill>
                  <a:srgbClr val="9A1F18"/>
                </a:solidFill>
              </a:rPr>
              <a:t>Article 31</a:t>
            </a:r>
          </a:p>
        </p:txBody>
      </p:sp>
      <p:sp>
        <p:nvSpPr>
          <p:cNvPr id="3" name="TextBox 2"/>
          <p:cNvSpPr txBox="1"/>
          <p:nvPr/>
        </p:nvSpPr>
        <p:spPr>
          <a:xfrm>
            <a:off x="795132" y="1866348"/>
            <a:ext cx="10557564" cy="3108543"/>
          </a:xfrm>
          <a:prstGeom prst="rect">
            <a:avLst/>
          </a:prstGeom>
          <a:noFill/>
        </p:spPr>
        <p:txBody>
          <a:bodyPr wrap="square" rtlCol="0">
            <a:spAutoFit/>
          </a:bodyPr>
          <a:lstStyle/>
          <a:p>
            <a:pPr marL="0" indent="0">
              <a:buNone/>
            </a:pPr>
            <a:r>
              <a:rPr lang="en-GB" sz="2800" dirty="0"/>
              <a:t>“That every child has the right to rest and leisure, to engage in play and recreational activities appropriate to the age of the child and to participate freely in cultural life and the arts. That member governments shall respect and promote the right of the child to participate fully in cultural and artistic life and shall encourage the provision of appropriate and equal opportunities for cultural, artistic, recreational and leisure activity.”</a:t>
            </a:r>
          </a:p>
        </p:txBody>
      </p:sp>
    </p:spTree>
    <p:extLst>
      <p:ext uri="{BB962C8B-B14F-4D97-AF65-F5344CB8AC3E}">
        <p14:creationId xmlns:p14="http://schemas.microsoft.com/office/powerpoint/2010/main" val="383933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a:solidFill>
            <a:srgbClr val="EED2D3"/>
          </a:solidFill>
        </p:spPr>
        <p:txBody>
          <a:bodyPr/>
          <a:lstStyle/>
          <a:p>
            <a:r>
              <a:rPr lang="en-US" dirty="0">
                <a:solidFill>
                  <a:srgbClr val="9A1F18"/>
                </a:solidFill>
              </a:rPr>
              <a:t>UNESCO guidelines on access to sport and physical activity</a:t>
            </a:r>
          </a:p>
        </p:txBody>
      </p:sp>
      <p:sp>
        <p:nvSpPr>
          <p:cNvPr id="3" name="TextBox 2"/>
          <p:cNvSpPr txBox="1"/>
          <p:nvPr/>
        </p:nvSpPr>
        <p:spPr>
          <a:xfrm>
            <a:off x="795132" y="1866348"/>
            <a:ext cx="10557564" cy="3170099"/>
          </a:xfrm>
          <a:prstGeom prst="rect">
            <a:avLst/>
          </a:prstGeom>
          <a:noFill/>
        </p:spPr>
        <p:txBody>
          <a:bodyPr wrap="square" rtlCol="0">
            <a:spAutoFit/>
          </a:bodyPr>
          <a:lstStyle/>
          <a:p>
            <a:pPr algn="l"/>
            <a:r>
              <a:rPr lang="en-GB" sz="2000" b="1" i="0" dirty="0">
                <a:solidFill>
                  <a:srgbClr val="212121"/>
                </a:solidFill>
                <a:effectLst/>
                <a:latin typeface="Inter"/>
              </a:rPr>
              <a:t>Access to sport as a fundamental right for all</a:t>
            </a:r>
          </a:p>
          <a:p>
            <a:pPr marL="342900" indent="-342900" algn="l">
              <a:buFont typeface="Arial" panose="020B0604020202020204" pitchFamily="34" charset="0"/>
              <a:buChar char="•"/>
            </a:pPr>
            <a:r>
              <a:rPr lang="en-GB" sz="2000" b="1" i="0" dirty="0">
                <a:solidFill>
                  <a:srgbClr val="212121"/>
                </a:solidFill>
                <a:effectLst/>
                <a:latin typeface="Inter"/>
              </a:rPr>
              <a:t>Article 1 </a:t>
            </a:r>
            <a:r>
              <a:rPr lang="en-GB" sz="2000" b="0" i="0" dirty="0">
                <a:solidFill>
                  <a:srgbClr val="212121"/>
                </a:solidFill>
                <a:effectLst/>
                <a:latin typeface="Inter"/>
              </a:rPr>
              <a:t>– The practice of physical education, physical activity and sport is a fundamental right for all </a:t>
            </a:r>
          </a:p>
          <a:p>
            <a:pPr algn="l"/>
            <a:endParaRPr lang="en-GB" sz="2000" b="0" i="0" dirty="0">
              <a:solidFill>
                <a:srgbClr val="212121"/>
              </a:solidFill>
              <a:effectLst/>
              <a:latin typeface="Inter"/>
            </a:endParaRPr>
          </a:p>
          <a:p>
            <a:pPr algn="l"/>
            <a:r>
              <a:rPr lang="en-GB" sz="2000" b="1" dirty="0">
                <a:solidFill>
                  <a:srgbClr val="212121"/>
                </a:solidFill>
                <a:latin typeface="Inter"/>
              </a:rPr>
              <a:t>The values and benefits of sport</a:t>
            </a:r>
          </a:p>
          <a:p>
            <a:pPr marL="342900" indent="-342900">
              <a:buFont typeface="Arial" panose="020B0604020202020204" pitchFamily="34" charset="0"/>
              <a:buChar char="•"/>
            </a:pPr>
            <a:r>
              <a:rPr lang="en-GB" sz="2000" b="1" i="0" dirty="0">
                <a:solidFill>
                  <a:srgbClr val="212121"/>
                </a:solidFill>
                <a:effectLst/>
                <a:latin typeface="Inter"/>
              </a:rPr>
              <a:t>Article 2 </a:t>
            </a:r>
            <a:r>
              <a:rPr lang="en-GB" sz="2000" b="0" i="0" dirty="0">
                <a:solidFill>
                  <a:srgbClr val="212121"/>
                </a:solidFill>
                <a:effectLst/>
                <a:latin typeface="Inter"/>
              </a:rPr>
              <a:t>– Physical education, physical activity and sport can yield a wide range of benefits to individuals, communities and society at large</a:t>
            </a:r>
          </a:p>
          <a:p>
            <a:pPr marL="342900" indent="-342900">
              <a:buFont typeface="Arial" panose="020B0604020202020204" pitchFamily="34" charset="0"/>
              <a:buChar char="•"/>
            </a:pPr>
            <a:r>
              <a:rPr lang="en-GB" sz="2000" b="1" i="0" dirty="0">
                <a:solidFill>
                  <a:srgbClr val="212121"/>
                </a:solidFill>
                <a:effectLst/>
                <a:latin typeface="Inter"/>
              </a:rPr>
              <a:t>Article 11 </a:t>
            </a:r>
            <a:r>
              <a:rPr lang="en-GB" sz="2000" b="0" i="0" dirty="0">
                <a:solidFill>
                  <a:srgbClr val="212121"/>
                </a:solidFill>
                <a:effectLst/>
                <a:latin typeface="Inter"/>
              </a:rPr>
              <a:t>– Physical education, physical activity and sport can play an important role in the realization of development, peace and post-conflict and post-disaster objectives</a:t>
            </a:r>
          </a:p>
          <a:p>
            <a:pPr algn="l">
              <a:buFont typeface="Arial" panose="020B0604020202020204" pitchFamily="34" charset="0"/>
              <a:buChar char="•"/>
            </a:pPr>
            <a:endParaRPr lang="en-GB" sz="2000" b="0" i="0" dirty="0">
              <a:solidFill>
                <a:srgbClr val="212121"/>
              </a:solidFill>
              <a:effectLst/>
              <a:latin typeface="Inter"/>
            </a:endParaRPr>
          </a:p>
        </p:txBody>
      </p:sp>
    </p:spTree>
    <p:extLst>
      <p:ext uri="{BB962C8B-B14F-4D97-AF65-F5344CB8AC3E}">
        <p14:creationId xmlns:p14="http://schemas.microsoft.com/office/powerpoint/2010/main" val="2806682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a:solidFill>
            <a:srgbClr val="EED2D3"/>
          </a:solidFill>
        </p:spPr>
        <p:txBody>
          <a:bodyPr/>
          <a:lstStyle/>
          <a:p>
            <a:r>
              <a:rPr lang="en-US" dirty="0">
                <a:solidFill>
                  <a:srgbClr val="9A1F18"/>
                </a:solidFill>
              </a:rPr>
              <a:t>UNESCO guidelines on access to sport and physical activity</a:t>
            </a:r>
          </a:p>
        </p:txBody>
      </p:sp>
      <p:sp>
        <p:nvSpPr>
          <p:cNvPr id="3" name="TextBox 2"/>
          <p:cNvSpPr txBox="1"/>
          <p:nvPr/>
        </p:nvSpPr>
        <p:spPr>
          <a:xfrm>
            <a:off x="795132" y="1866348"/>
            <a:ext cx="10557564" cy="4401205"/>
          </a:xfrm>
          <a:prstGeom prst="rect">
            <a:avLst/>
          </a:prstGeom>
          <a:noFill/>
        </p:spPr>
        <p:txBody>
          <a:bodyPr wrap="square" rtlCol="0">
            <a:spAutoFit/>
          </a:bodyPr>
          <a:lstStyle/>
          <a:p>
            <a:pPr algn="l"/>
            <a:r>
              <a:rPr lang="en-GB" sz="2000" b="1" i="0" dirty="0">
                <a:solidFill>
                  <a:srgbClr val="212121"/>
                </a:solidFill>
                <a:effectLst/>
              </a:rPr>
              <a:t>Quality and ethical principles</a:t>
            </a:r>
          </a:p>
          <a:p>
            <a:pPr marL="342900" indent="-342900" algn="l">
              <a:buFont typeface="Arial" panose="020B0604020202020204" pitchFamily="34" charset="0"/>
              <a:buChar char="•"/>
            </a:pPr>
            <a:r>
              <a:rPr lang="en-GB" sz="2000" b="1" i="0" dirty="0">
                <a:solidFill>
                  <a:srgbClr val="212121"/>
                </a:solidFill>
                <a:effectLst/>
              </a:rPr>
              <a:t>Article 4 </a:t>
            </a:r>
            <a:r>
              <a:rPr lang="en-GB" sz="2000" b="0" i="0" dirty="0">
                <a:solidFill>
                  <a:srgbClr val="212121"/>
                </a:solidFill>
                <a:effectLst/>
              </a:rPr>
              <a:t>– Physical education, physical activity and sport programmes must inspire lifelong participation</a:t>
            </a:r>
          </a:p>
          <a:p>
            <a:pPr marL="342900" indent="-342900" algn="l">
              <a:buFont typeface="Arial" panose="020B0604020202020204" pitchFamily="34" charset="0"/>
              <a:buChar char="•"/>
            </a:pPr>
            <a:r>
              <a:rPr lang="en-GB" sz="2000" b="1" i="0" dirty="0">
                <a:solidFill>
                  <a:srgbClr val="212121"/>
                </a:solidFill>
                <a:effectLst/>
              </a:rPr>
              <a:t>Article 5 </a:t>
            </a:r>
            <a:r>
              <a:rPr lang="en-GB" sz="2000" b="0" i="0" dirty="0">
                <a:solidFill>
                  <a:srgbClr val="212121"/>
                </a:solidFill>
                <a:effectLst/>
              </a:rPr>
              <a:t>– All stakeholders must ensure that their activities are economically, socially and environmentally sustainable</a:t>
            </a:r>
          </a:p>
          <a:p>
            <a:pPr marL="342900" indent="-342900" algn="l">
              <a:buFont typeface="Arial" panose="020B0604020202020204" pitchFamily="34" charset="0"/>
              <a:buChar char="•"/>
            </a:pPr>
            <a:r>
              <a:rPr lang="en-GB" sz="2000" b="1" i="0" dirty="0">
                <a:solidFill>
                  <a:srgbClr val="212121"/>
                </a:solidFill>
                <a:effectLst/>
              </a:rPr>
              <a:t>Article 6 </a:t>
            </a:r>
            <a:r>
              <a:rPr lang="en-GB" sz="2000" b="0" i="0" dirty="0">
                <a:solidFill>
                  <a:srgbClr val="212121"/>
                </a:solidFill>
                <a:effectLst/>
              </a:rPr>
              <a:t>– Research, evidence and evaluation are indispensable components for the development of physical education, physical activity and sport</a:t>
            </a:r>
          </a:p>
          <a:p>
            <a:pPr marL="342900" indent="-342900" algn="l">
              <a:buFont typeface="Arial" panose="020B0604020202020204" pitchFamily="34" charset="0"/>
              <a:buChar char="•"/>
            </a:pPr>
            <a:r>
              <a:rPr lang="en-GB" sz="2000" b="1" i="0" dirty="0">
                <a:solidFill>
                  <a:srgbClr val="212121"/>
                </a:solidFill>
                <a:effectLst/>
              </a:rPr>
              <a:t>Article 7 </a:t>
            </a:r>
            <a:r>
              <a:rPr lang="en-GB" sz="2000" b="0" i="0" dirty="0">
                <a:solidFill>
                  <a:srgbClr val="212121"/>
                </a:solidFill>
                <a:effectLst/>
              </a:rPr>
              <a:t>– Teaching, coaching and administration of physical education, physical activity and sport must be performed by qualified personnel</a:t>
            </a:r>
          </a:p>
          <a:p>
            <a:pPr marL="342900" indent="-342900" algn="l">
              <a:buFont typeface="Arial" panose="020B0604020202020204" pitchFamily="34" charset="0"/>
              <a:buChar char="•"/>
            </a:pPr>
            <a:r>
              <a:rPr lang="en-GB" sz="2000" b="1" i="0" dirty="0">
                <a:solidFill>
                  <a:srgbClr val="212121"/>
                </a:solidFill>
                <a:effectLst/>
              </a:rPr>
              <a:t>Article 8 </a:t>
            </a:r>
            <a:r>
              <a:rPr lang="en-GB" sz="2000" b="0" i="0" dirty="0">
                <a:solidFill>
                  <a:srgbClr val="212121"/>
                </a:solidFill>
                <a:effectLst/>
              </a:rPr>
              <a:t>– Adequate and safe spaces, facilities and equipment are essential to quality physical education, physical activity and sport</a:t>
            </a:r>
          </a:p>
          <a:p>
            <a:pPr marL="342900" indent="-342900" algn="l">
              <a:buFont typeface="Arial" panose="020B0604020202020204" pitchFamily="34" charset="0"/>
              <a:buChar char="•"/>
            </a:pPr>
            <a:r>
              <a:rPr lang="en-GB" sz="2000" b="1" i="0" dirty="0">
                <a:solidFill>
                  <a:srgbClr val="212121"/>
                </a:solidFill>
                <a:effectLst/>
              </a:rPr>
              <a:t>Article 9 </a:t>
            </a:r>
            <a:r>
              <a:rPr lang="en-GB" sz="2000" b="0" i="0" dirty="0">
                <a:solidFill>
                  <a:srgbClr val="212121"/>
                </a:solidFill>
                <a:effectLst/>
              </a:rPr>
              <a:t>– Safety and the management of risk are necessary conditions of quality provision</a:t>
            </a:r>
          </a:p>
          <a:p>
            <a:pPr marL="342900" indent="-342900" algn="l">
              <a:buFont typeface="Arial" panose="020B0604020202020204" pitchFamily="34" charset="0"/>
              <a:buChar char="•"/>
            </a:pPr>
            <a:r>
              <a:rPr lang="en-GB" sz="2000" b="1" i="0" dirty="0">
                <a:solidFill>
                  <a:srgbClr val="212121"/>
                </a:solidFill>
                <a:effectLst/>
              </a:rPr>
              <a:t>Article 10 </a:t>
            </a:r>
            <a:r>
              <a:rPr lang="en-GB" sz="2000" b="0" i="0" dirty="0">
                <a:solidFill>
                  <a:srgbClr val="212121"/>
                </a:solidFill>
                <a:effectLst/>
              </a:rPr>
              <a:t>– Protection and promotion of the integrity and ethical values of physical education, physical activity and sport must be a constant concern for all</a:t>
            </a:r>
          </a:p>
        </p:txBody>
      </p:sp>
    </p:spTree>
    <p:extLst>
      <p:ext uri="{BB962C8B-B14F-4D97-AF65-F5344CB8AC3E}">
        <p14:creationId xmlns:p14="http://schemas.microsoft.com/office/powerpoint/2010/main" val="4182710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a:solidFill>
            <a:srgbClr val="EED2D3"/>
          </a:solidFill>
        </p:spPr>
        <p:txBody>
          <a:bodyPr/>
          <a:lstStyle/>
          <a:p>
            <a:r>
              <a:rPr lang="en-US" dirty="0">
                <a:solidFill>
                  <a:srgbClr val="9A1F18"/>
                </a:solidFill>
              </a:rPr>
              <a:t>UNESCO guidelines on access to sport and physical activity</a:t>
            </a:r>
          </a:p>
        </p:txBody>
      </p:sp>
      <p:sp>
        <p:nvSpPr>
          <p:cNvPr id="3" name="TextBox 2"/>
          <p:cNvSpPr txBox="1"/>
          <p:nvPr/>
        </p:nvSpPr>
        <p:spPr>
          <a:xfrm>
            <a:off x="795132" y="1866348"/>
            <a:ext cx="10557564" cy="2862322"/>
          </a:xfrm>
          <a:prstGeom prst="rect">
            <a:avLst/>
          </a:prstGeom>
          <a:noFill/>
        </p:spPr>
        <p:txBody>
          <a:bodyPr wrap="square" rtlCol="0">
            <a:spAutoFit/>
          </a:bodyPr>
          <a:lstStyle/>
          <a:p>
            <a:pPr algn="l"/>
            <a:r>
              <a:rPr lang="en-GB" sz="2000" b="1" i="0" dirty="0">
                <a:solidFill>
                  <a:srgbClr val="212121"/>
                </a:solidFill>
                <a:effectLst/>
              </a:rPr>
              <a:t>The roles of different stakeholders</a:t>
            </a:r>
          </a:p>
          <a:p>
            <a:pPr marL="342900" indent="-342900" algn="l">
              <a:buFont typeface="Arial" panose="020B0604020202020204" pitchFamily="34" charset="0"/>
              <a:buChar char="•"/>
            </a:pPr>
            <a:r>
              <a:rPr lang="en-GB" sz="2000" b="1" i="0" dirty="0">
                <a:solidFill>
                  <a:srgbClr val="212121"/>
                </a:solidFill>
                <a:effectLst/>
              </a:rPr>
              <a:t>Article 3 </a:t>
            </a:r>
            <a:r>
              <a:rPr lang="en-GB" sz="2000" b="0" i="0" dirty="0">
                <a:solidFill>
                  <a:srgbClr val="212121"/>
                </a:solidFill>
                <a:effectLst/>
              </a:rPr>
              <a:t>– All stakeholders must participate in creating a strategic vision, identifying policy potions and priorities</a:t>
            </a:r>
          </a:p>
          <a:p>
            <a:pPr marL="342900" indent="-342900" algn="l">
              <a:buFont typeface="Arial" panose="020B0604020202020204" pitchFamily="34" charset="0"/>
              <a:buChar char="•"/>
            </a:pPr>
            <a:r>
              <a:rPr lang="en-GB" sz="2000" b="1" i="0" dirty="0">
                <a:solidFill>
                  <a:srgbClr val="212121"/>
                </a:solidFill>
                <a:effectLst/>
              </a:rPr>
              <a:t>Article 12 </a:t>
            </a:r>
            <a:r>
              <a:rPr lang="en-GB" sz="2000" b="0" i="0" dirty="0">
                <a:solidFill>
                  <a:srgbClr val="212121"/>
                </a:solidFill>
                <a:effectLst/>
              </a:rPr>
              <a:t>– International cooperation is a prerequisite for enhancing the scope and impact of physical education, physical activity and sport</a:t>
            </a:r>
          </a:p>
          <a:p>
            <a:pPr marL="342900" indent="-342900" algn="l">
              <a:buFont typeface="Arial" panose="020B0604020202020204" pitchFamily="34" charset="0"/>
              <a:buChar char="•"/>
            </a:pPr>
            <a:endParaRPr lang="en-GB" sz="2000" dirty="0">
              <a:solidFill>
                <a:srgbClr val="212121"/>
              </a:solidFill>
            </a:endParaRPr>
          </a:p>
          <a:p>
            <a:pPr algn="l"/>
            <a:r>
              <a:rPr lang="en-GB" sz="2000" b="0" i="0" dirty="0">
                <a:solidFill>
                  <a:srgbClr val="212121"/>
                </a:solidFill>
                <a:effectLst/>
              </a:rPr>
              <a:t>More detail can be found here:</a:t>
            </a:r>
          </a:p>
          <a:p>
            <a:pPr algn="l"/>
            <a:r>
              <a:rPr lang="en-GB" sz="2000" b="0" i="0" dirty="0">
                <a:solidFill>
                  <a:srgbClr val="212121"/>
                </a:solidFill>
                <a:effectLst/>
                <a:hlinkClick r:id="rId2"/>
              </a:rPr>
              <a:t>https://</a:t>
            </a:r>
            <a:r>
              <a:rPr lang="en-GB" sz="2000" b="0" i="0" dirty="0" err="1">
                <a:solidFill>
                  <a:srgbClr val="212121"/>
                </a:solidFill>
                <a:effectLst/>
                <a:hlinkClick r:id="rId2"/>
              </a:rPr>
              <a:t>www.unesco.org</a:t>
            </a:r>
            <a:r>
              <a:rPr lang="en-GB" sz="2000" b="0" i="0" dirty="0">
                <a:solidFill>
                  <a:srgbClr val="212121"/>
                </a:solidFill>
                <a:effectLst/>
                <a:hlinkClick r:id="rId2"/>
              </a:rPr>
              <a:t>/</a:t>
            </a:r>
            <a:r>
              <a:rPr lang="en-GB" sz="2000" b="0" i="0" dirty="0" err="1">
                <a:solidFill>
                  <a:srgbClr val="212121"/>
                </a:solidFill>
                <a:effectLst/>
                <a:hlinkClick r:id="rId2"/>
              </a:rPr>
              <a:t>en</a:t>
            </a:r>
            <a:r>
              <a:rPr lang="en-GB" sz="2000" b="0" i="0" dirty="0">
                <a:solidFill>
                  <a:srgbClr val="212121"/>
                </a:solidFill>
                <a:effectLst/>
                <a:hlinkClick r:id="rId2"/>
              </a:rPr>
              <a:t>/sport-and-anti-doping/international-charter-sport</a:t>
            </a:r>
            <a:endParaRPr lang="en-GB" sz="2000" b="0" i="0" dirty="0">
              <a:solidFill>
                <a:srgbClr val="212121"/>
              </a:solidFill>
              <a:effectLst/>
            </a:endParaRPr>
          </a:p>
          <a:p>
            <a:pPr marL="342900" indent="-342900" algn="l">
              <a:buFont typeface="Arial" panose="020B0604020202020204" pitchFamily="34" charset="0"/>
              <a:buChar char="•"/>
            </a:pPr>
            <a:endParaRPr lang="en-GB" sz="2000" b="0" i="0" dirty="0">
              <a:solidFill>
                <a:srgbClr val="212121"/>
              </a:solidFill>
              <a:effectLst/>
              <a:latin typeface="Inter"/>
            </a:endParaRPr>
          </a:p>
        </p:txBody>
      </p:sp>
    </p:spTree>
    <p:extLst>
      <p:ext uri="{BB962C8B-B14F-4D97-AF65-F5344CB8AC3E}">
        <p14:creationId xmlns:p14="http://schemas.microsoft.com/office/powerpoint/2010/main" val="75732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26439</TotalTime>
  <Words>437</Words>
  <Application>Microsoft Macintosh PowerPoint</Application>
  <PresentationFormat>Widescreen</PresentationFormat>
  <Paragraphs>33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Inter</vt:lpstr>
      <vt:lpstr>Office Theme</vt:lpstr>
      <vt:lpstr>Child Access to Sport and Recreation</vt:lpstr>
      <vt:lpstr>United Nations Convention on the Rights of the Child (UNCRC)</vt:lpstr>
      <vt:lpstr>Article 31</vt:lpstr>
      <vt:lpstr>UNESCO guidelines on access to sport and physical activity</vt:lpstr>
      <vt:lpstr>UNESCO guidelines on access to sport and physical activity</vt:lpstr>
      <vt:lpstr>UNESCO guidelines on access to sport and physical activity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HIIT: the in’s and out’s</dc:title>
  <dc:creator>Nigel Anderson</dc:creator>
  <cp:lastModifiedBy>Paul Bailey</cp:lastModifiedBy>
  <cp:revision>226</cp:revision>
  <dcterms:created xsi:type="dcterms:W3CDTF">2018-09-02T18:38:42Z</dcterms:created>
  <dcterms:modified xsi:type="dcterms:W3CDTF">2023-01-31T12:56:43Z</dcterms:modified>
</cp:coreProperties>
</file>