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57" r:id="rId3"/>
    <p:sldId id="385" r:id="rId4"/>
    <p:sldId id="383" r:id="rId5"/>
    <p:sldId id="318" r:id="rId6"/>
    <p:sldId id="382" r:id="rId7"/>
    <p:sldId id="381" r:id="rId8"/>
    <p:sldId id="343" r:id="rId9"/>
    <p:sldId id="380" r:id="rId10"/>
    <p:sldId id="362" r:id="rId11"/>
    <p:sldId id="33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CD3F"/>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6" autoAdjust="0"/>
    <p:restoredTop sz="94660"/>
  </p:normalViewPr>
  <p:slideViewPr>
    <p:cSldViewPr snapToGrid="0">
      <p:cViewPr>
        <p:scale>
          <a:sx n="100" d="100"/>
          <a:sy n="100" d="100"/>
        </p:scale>
        <p:origin x="-80" y="-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F5A227D-554C-4F85-A6E7-78EC803AA4FC}" type="datetimeFigureOut">
              <a:rPr lang="en-GB" smtClean="0"/>
              <a:t>12/10/20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3694939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5A227D-554C-4F85-A6E7-78EC803AA4FC}" type="datetimeFigureOut">
              <a:rPr lang="en-GB" smtClean="0"/>
              <a:t>12/10/20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2964462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5A227D-554C-4F85-A6E7-78EC803AA4FC}" type="datetimeFigureOut">
              <a:rPr lang="en-GB" smtClean="0"/>
              <a:t>12/10/20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1243964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5A227D-554C-4F85-A6E7-78EC803AA4FC}" type="datetimeFigureOut">
              <a:rPr lang="en-GB" smtClean="0"/>
              <a:t>12/10/20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710988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5A227D-554C-4F85-A6E7-78EC803AA4FC}" type="datetimeFigureOut">
              <a:rPr lang="en-GB" smtClean="0"/>
              <a:t>12/10/20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3517493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F5A227D-554C-4F85-A6E7-78EC803AA4FC}" type="datetimeFigureOut">
              <a:rPr lang="en-GB" smtClean="0"/>
              <a:t>12/10/20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64432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F5A227D-554C-4F85-A6E7-78EC803AA4FC}" type="datetimeFigureOut">
              <a:rPr lang="en-GB" smtClean="0"/>
              <a:t>12/10/20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177853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F5A227D-554C-4F85-A6E7-78EC803AA4FC}" type="datetimeFigureOut">
              <a:rPr lang="en-GB" smtClean="0"/>
              <a:t>12/10/20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606219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5A227D-554C-4F85-A6E7-78EC803AA4FC}" type="datetimeFigureOut">
              <a:rPr lang="en-GB" smtClean="0"/>
              <a:t>12/10/20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3953666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5A227D-554C-4F85-A6E7-78EC803AA4FC}" type="datetimeFigureOut">
              <a:rPr lang="en-GB" smtClean="0"/>
              <a:t>12/10/20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1959394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5A227D-554C-4F85-A6E7-78EC803AA4FC}" type="datetimeFigureOut">
              <a:rPr lang="en-GB" smtClean="0"/>
              <a:t>12/10/20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155420769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5A227D-554C-4F85-A6E7-78EC803AA4FC}" type="datetimeFigureOut">
              <a:rPr lang="en-GB" smtClean="0"/>
              <a:t>12/10/20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212203-A6A9-4E17-BD0F-95AEE14DEFC8}" type="slidenum">
              <a:rPr lang="en-GB" smtClean="0"/>
              <a:t>‹#›</a:t>
            </a:fld>
            <a:endParaRPr lang="en-GB"/>
          </a:p>
        </p:txBody>
      </p:sp>
    </p:spTree>
    <p:extLst>
      <p:ext uri="{BB962C8B-B14F-4D97-AF65-F5344CB8AC3E}">
        <p14:creationId xmlns:p14="http://schemas.microsoft.com/office/powerpoint/2010/main" val="3810389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8110" y="3458426"/>
            <a:ext cx="9144000" cy="2387600"/>
          </a:xfrm>
        </p:spPr>
        <p:txBody>
          <a:bodyPr/>
          <a:lstStyle/>
          <a:p>
            <a:r>
              <a:rPr lang="en-GB" dirty="0" smtClean="0"/>
              <a:t>Learning to train (8-12 </a:t>
            </a:r>
            <a:r>
              <a:rPr lang="en-GB" dirty="0" err="1" smtClean="0"/>
              <a:t>yrs</a:t>
            </a:r>
            <a:r>
              <a:rPr lang="en-GB" dirty="0" smtClean="0"/>
              <a:t>) Coaching Guidelines</a:t>
            </a:r>
            <a:endParaRPr lang="en-GB" dirty="0"/>
          </a:p>
        </p:txBody>
      </p:sp>
      <p:sp>
        <p:nvSpPr>
          <p:cNvPr id="3" name="Subtitle 2"/>
          <p:cNvSpPr>
            <a:spLocks noGrp="1"/>
          </p:cNvSpPr>
          <p:nvPr>
            <p:ph type="subTitle" idx="1"/>
          </p:nvPr>
        </p:nvSpPr>
        <p:spPr>
          <a:xfrm>
            <a:off x="7123043" y="6142038"/>
            <a:ext cx="5068957" cy="715962"/>
          </a:xfrm>
        </p:spPr>
        <p:txBody>
          <a:bodyPr>
            <a:normAutofit/>
          </a:bodyPr>
          <a:lstStyle/>
          <a:p>
            <a:r>
              <a:rPr lang="en-GB" dirty="0" smtClean="0"/>
              <a:t>Paul Bailey </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7651" y="1977444"/>
            <a:ext cx="7487478" cy="1871869"/>
          </a:xfrm>
          <a:prstGeom prst="rect">
            <a:avLst/>
          </a:prstGeom>
        </p:spPr>
      </p:pic>
    </p:spTree>
    <p:extLst>
      <p:ext uri="{BB962C8B-B14F-4D97-AF65-F5344CB8AC3E}">
        <p14:creationId xmlns:p14="http://schemas.microsoft.com/office/powerpoint/2010/main" val="72687189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AA0101"/>
                </a:solidFill>
              </a:rPr>
              <a:t>Cool down</a:t>
            </a:r>
            <a:endParaRPr lang="en-US" dirty="0">
              <a:solidFill>
                <a:srgbClr val="AA0101"/>
              </a:solidFill>
            </a:endParaRPr>
          </a:p>
        </p:txBody>
      </p:sp>
      <p:sp>
        <p:nvSpPr>
          <p:cNvPr id="3" name="Content Placeholder 2"/>
          <p:cNvSpPr>
            <a:spLocks noGrp="1"/>
          </p:cNvSpPr>
          <p:nvPr>
            <p:ph idx="1"/>
          </p:nvPr>
        </p:nvSpPr>
        <p:spPr>
          <a:xfrm>
            <a:off x="838200" y="1825624"/>
            <a:ext cx="10515600" cy="3990976"/>
          </a:xfrm>
        </p:spPr>
        <p:txBody>
          <a:bodyPr>
            <a:normAutofit fontScale="85000" lnSpcReduction="20000"/>
          </a:bodyPr>
          <a:lstStyle/>
          <a:p>
            <a:pPr marL="0" indent="0">
              <a:lnSpc>
                <a:spcPct val="110000"/>
              </a:lnSpc>
              <a:buNone/>
            </a:pPr>
            <a:r>
              <a:rPr lang="en-GB" dirty="0" smtClean="0"/>
              <a:t>Cool downs are important, don</a:t>
            </a:r>
            <a:r>
              <a:rPr lang="mr-IN" dirty="0" smtClean="0"/>
              <a:t>’</a:t>
            </a:r>
            <a:r>
              <a:rPr lang="en-GB" dirty="0" smtClean="0"/>
              <a:t>t ignore them! Incorporate a progressive cool down that includes:</a:t>
            </a:r>
          </a:p>
          <a:p>
            <a:pPr>
              <a:lnSpc>
                <a:spcPct val="110000"/>
              </a:lnSpc>
            </a:pPr>
            <a:r>
              <a:rPr lang="en-GB" dirty="0"/>
              <a:t>A</a:t>
            </a:r>
            <a:r>
              <a:rPr lang="en-GB" dirty="0" smtClean="0"/>
              <a:t> pulse lowering component if required </a:t>
            </a:r>
            <a:endParaRPr lang="en-GB" dirty="0"/>
          </a:p>
          <a:p>
            <a:pPr>
              <a:lnSpc>
                <a:spcPct val="110000"/>
              </a:lnSpc>
            </a:pPr>
            <a:r>
              <a:rPr lang="en-GB" dirty="0"/>
              <a:t>A</a:t>
            </a:r>
            <a:r>
              <a:rPr lang="en-GB" dirty="0" smtClean="0"/>
              <a:t> static stretch (hold stretches 8-30 seconds)</a:t>
            </a:r>
          </a:p>
          <a:p>
            <a:pPr marL="0" indent="0">
              <a:lnSpc>
                <a:spcPct val="110000"/>
              </a:lnSpc>
              <a:buNone/>
            </a:pPr>
            <a:r>
              <a:rPr lang="en-GB" dirty="0" smtClean="0"/>
              <a:t>Use the cool down as a time to:</a:t>
            </a:r>
          </a:p>
          <a:p>
            <a:pPr>
              <a:lnSpc>
                <a:spcPct val="110000"/>
              </a:lnSpc>
            </a:pPr>
            <a:r>
              <a:rPr lang="en-GB" dirty="0" smtClean="0"/>
              <a:t>Revisit session objectives</a:t>
            </a:r>
          </a:p>
          <a:p>
            <a:pPr>
              <a:lnSpc>
                <a:spcPct val="110000"/>
              </a:lnSpc>
            </a:pPr>
            <a:r>
              <a:rPr lang="en-GB" dirty="0" smtClean="0"/>
              <a:t>Celebrate success</a:t>
            </a:r>
          </a:p>
          <a:p>
            <a:pPr>
              <a:lnSpc>
                <a:spcPct val="110000"/>
              </a:lnSpc>
            </a:pPr>
            <a:r>
              <a:rPr lang="en-GB" dirty="0"/>
              <a:t>C</a:t>
            </a:r>
            <a:r>
              <a:rPr lang="en-GB" dirty="0" smtClean="0"/>
              <a:t>ollect feedback</a:t>
            </a:r>
          </a:p>
          <a:p>
            <a:pPr>
              <a:lnSpc>
                <a:spcPct val="110000"/>
              </a:lnSpc>
            </a:pPr>
            <a:r>
              <a:rPr lang="en-GB" dirty="0" smtClean="0"/>
              <a:t>Reward participation?</a:t>
            </a:r>
          </a:p>
          <a:p>
            <a:pPr marL="0" indent="0">
              <a:lnSpc>
                <a:spcPct val="110000"/>
              </a:lnSpc>
              <a:buNone/>
            </a:pPr>
            <a:endParaRPr lang="en-GB" dirty="0" smtClean="0"/>
          </a:p>
        </p:txBody>
      </p:sp>
    </p:spTree>
    <p:extLst>
      <p:ext uri="{BB962C8B-B14F-4D97-AF65-F5344CB8AC3E}">
        <p14:creationId xmlns:p14="http://schemas.microsoft.com/office/powerpoint/2010/main" val="318712003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AA0101"/>
                </a:solidFill>
              </a:rPr>
              <a:t>Session review</a:t>
            </a:r>
            <a:endParaRPr lang="en-US" dirty="0">
              <a:solidFill>
                <a:srgbClr val="AA0101"/>
              </a:solidFill>
            </a:endParaRPr>
          </a:p>
        </p:txBody>
      </p:sp>
      <p:sp>
        <p:nvSpPr>
          <p:cNvPr id="3" name="Content Placeholder 2"/>
          <p:cNvSpPr>
            <a:spLocks noGrp="1"/>
          </p:cNvSpPr>
          <p:nvPr>
            <p:ph idx="1"/>
          </p:nvPr>
        </p:nvSpPr>
        <p:spPr/>
        <p:txBody>
          <a:bodyPr>
            <a:normAutofit fontScale="77500" lnSpcReduction="20000"/>
          </a:bodyPr>
          <a:lstStyle/>
          <a:p>
            <a:pPr marL="0" indent="0">
              <a:buNone/>
            </a:pPr>
            <a:r>
              <a:rPr lang="en-GB" dirty="0" smtClean="0"/>
              <a:t>Reviewing your session is an essential part of your self development. Use feedback from:</a:t>
            </a:r>
          </a:p>
          <a:p>
            <a:r>
              <a:rPr lang="en-GB" dirty="0" smtClean="0"/>
              <a:t>Yourself,</a:t>
            </a:r>
          </a:p>
          <a:p>
            <a:r>
              <a:rPr lang="en-GB" dirty="0" smtClean="0"/>
              <a:t>Your colleagues</a:t>
            </a:r>
          </a:p>
          <a:p>
            <a:r>
              <a:rPr lang="en-GB" dirty="0" smtClean="0"/>
              <a:t>Parents</a:t>
            </a:r>
          </a:p>
          <a:p>
            <a:r>
              <a:rPr lang="en-GB" dirty="0" smtClean="0"/>
              <a:t>The participants</a:t>
            </a:r>
          </a:p>
          <a:p>
            <a:pPr marL="0" indent="0">
              <a:buNone/>
            </a:pPr>
            <a:endParaRPr lang="en-GB" dirty="0" smtClean="0"/>
          </a:p>
          <a:p>
            <a:pPr marL="0" indent="0">
              <a:buNone/>
            </a:pPr>
            <a:r>
              <a:rPr lang="en-GB" dirty="0" smtClean="0"/>
              <a:t>Analyse each part of the planning and delivery process and always take time to reflect on:</a:t>
            </a:r>
          </a:p>
          <a:p>
            <a:r>
              <a:rPr lang="en-GB" dirty="0" smtClean="0"/>
              <a:t>Successes </a:t>
            </a:r>
            <a:r>
              <a:rPr lang="en-GB" dirty="0" smtClean="0">
                <a:sym typeface="Wingdings"/>
              </a:rPr>
              <a:t></a:t>
            </a:r>
            <a:endParaRPr lang="en-GB" dirty="0" smtClean="0"/>
          </a:p>
          <a:p>
            <a:r>
              <a:rPr lang="en-GB" dirty="0" smtClean="0"/>
              <a:t>Failures </a:t>
            </a:r>
            <a:r>
              <a:rPr lang="en-GB" dirty="0" smtClean="0">
                <a:sym typeface="Wingdings"/>
              </a:rPr>
              <a:t></a:t>
            </a:r>
          </a:p>
          <a:p>
            <a:r>
              <a:rPr lang="en-GB" dirty="0" smtClean="0">
                <a:sym typeface="Wingdings"/>
              </a:rPr>
              <a:t>Action plan to improve</a:t>
            </a:r>
          </a:p>
          <a:p>
            <a:pPr marL="0" indent="0">
              <a:buNone/>
            </a:pPr>
            <a:endParaRPr lang="en-GB" dirty="0" smtClean="0">
              <a:sym typeface="Wingdings"/>
            </a:endParaRPr>
          </a:p>
          <a:p>
            <a:pPr marL="0" indent="0">
              <a:buNone/>
            </a:pPr>
            <a:r>
              <a:rPr lang="en-GB" dirty="0" smtClean="0">
                <a:sym typeface="Wingdings"/>
              </a:rPr>
              <a:t>Remember </a:t>
            </a:r>
            <a:r>
              <a:rPr lang="mr-IN" dirty="0" smtClean="0">
                <a:sym typeface="Wingdings"/>
              </a:rPr>
              <a:t>–</a:t>
            </a:r>
            <a:r>
              <a:rPr lang="en-GB" dirty="0" smtClean="0">
                <a:sym typeface="Wingdings"/>
              </a:rPr>
              <a:t> even the failures help you get better!</a:t>
            </a:r>
            <a:endParaRPr lang="en-GB" dirty="0" smtClean="0"/>
          </a:p>
          <a:p>
            <a:endParaRPr lang="en-GB" dirty="0" smtClean="0"/>
          </a:p>
          <a:p>
            <a:endParaRPr lang="en-GB" dirty="0" smtClean="0"/>
          </a:p>
          <a:p>
            <a:endParaRPr lang="en-GB" dirty="0" smtClean="0"/>
          </a:p>
        </p:txBody>
      </p:sp>
    </p:spTree>
    <p:extLst>
      <p:ext uri="{BB962C8B-B14F-4D97-AF65-F5344CB8AC3E}">
        <p14:creationId xmlns:p14="http://schemas.microsoft.com/office/powerpoint/2010/main" val="311913633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AA0101"/>
                </a:solidFill>
              </a:rPr>
              <a:t>Background</a:t>
            </a:r>
            <a:endParaRPr lang="en-GB" dirty="0">
              <a:solidFill>
                <a:srgbClr val="AA0101"/>
              </a:solidFill>
            </a:endParaRPr>
          </a:p>
        </p:txBody>
      </p:sp>
      <p:sp>
        <p:nvSpPr>
          <p:cNvPr id="3" name="Content Placeholder 2"/>
          <p:cNvSpPr>
            <a:spLocks noGrp="1"/>
          </p:cNvSpPr>
          <p:nvPr>
            <p:ph idx="1"/>
          </p:nvPr>
        </p:nvSpPr>
        <p:spPr>
          <a:xfrm>
            <a:off x="838200" y="1825624"/>
            <a:ext cx="10459278" cy="4829175"/>
          </a:xfrm>
        </p:spPr>
        <p:txBody>
          <a:bodyPr>
            <a:normAutofit/>
          </a:bodyPr>
          <a:lstStyle/>
          <a:p>
            <a:pPr marL="0" indent="0">
              <a:buNone/>
            </a:pPr>
            <a:r>
              <a:rPr lang="en-GB" sz="2400" dirty="0" smtClean="0"/>
              <a:t>During the ‘Learning to train’ period, young people should build on the FUNdamental ages. It is the key period for skill acquisition and coaches/instructors should encourage overall development of sports skills. Training should be well structured, sequenced and should include some performance components not yet taught</a:t>
            </a:r>
          </a:p>
          <a:p>
            <a:pPr marL="0" indent="0">
              <a:buNone/>
            </a:pPr>
            <a:r>
              <a:rPr lang="en-GB" sz="2400" dirty="0" smtClean="0"/>
              <a:t>It is a time where mental, cognitive and emotional development occurs to a great extent and this should be reflected in a coach/instructors’ planning and communication</a:t>
            </a:r>
          </a:p>
          <a:p>
            <a:pPr marL="0" indent="0">
              <a:buNone/>
            </a:pPr>
            <a:r>
              <a:rPr lang="en-GB" sz="2400" dirty="0" smtClean="0"/>
              <a:t>The coach/instructor should consider personal and lifestyle coaching elements in addition to physical activity planning and delivery</a:t>
            </a:r>
          </a:p>
          <a:p>
            <a:pPr marL="0" indent="0">
              <a:buNone/>
            </a:pPr>
            <a:endParaRPr lang="en-GB" sz="2400" dirty="0" smtClean="0"/>
          </a:p>
          <a:p>
            <a:pPr marL="0" indent="0">
              <a:buNone/>
            </a:pPr>
            <a:endParaRPr lang="en-GB" sz="2400" dirty="0" smtClean="0"/>
          </a:p>
          <a:p>
            <a:pPr marL="0" indent="0">
              <a:buNone/>
            </a:pPr>
            <a:endParaRPr lang="en-GB" sz="2400" dirty="0" smtClean="0"/>
          </a:p>
          <a:p>
            <a:pPr marL="0" indent="0">
              <a:buNone/>
            </a:pPr>
            <a:endParaRPr lang="en-GB" sz="2400" dirty="0"/>
          </a:p>
          <a:p>
            <a:pPr marL="0" indent="0">
              <a:buNone/>
            </a:pPr>
            <a:endParaRPr lang="en-GB" sz="2400" dirty="0" smtClean="0"/>
          </a:p>
          <a:p>
            <a:endParaRPr lang="en-GB" sz="1600" dirty="0"/>
          </a:p>
          <a:p>
            <a:endParaRPr lang="en-GB" sz="1600" dirty="0" smtClean="0"/>
          </a:p>
          <a:p>
            <a:endParaRPr lang="en-GB" sz="1600" dirty="0"/>
          </a:p>
          <a:p>
            <a:endParaRPr lang="en-GB" sz="1600" dirty="0"/>
          </a:p>
          <a:p>
            <a:endParaRPr lang="en-GB" sz="1600" dirty="0" smtClean="0"/>
          </a:p>
          <a:p>
            <a:endParaRPr lang="en-GB" sz="1600" dirty="0"/>
          </a:p>
        </p:txBody>
      </p:sp>
    </p:spTree>
    <p:extLst>
      <p:ext uri="{BB962C8B-B14F-4D97-AF65-F5344CB8AC3E}">
        <p14:creationId xmlns:p14="http://schemas.microsoft.com/office/powerpoint/2010/main" val="227219968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AA0101"/>
                </a:solidFill>
              </a:rPr>
              <a:t>The planning and delivery process</a:t>
            </a:r>
            <a:endParaRPr lang="en-GB" dirty="0">
              <a:solidFill>
                <a:srgbClr val="AA0101"/>
              </a:solidFill>
            </a:endParaRPr>
          </a:p>
        </p:txBody>
      </p:sp>
      <p:sp>
        <p:nvSpPr>
          <p:cNvPr id="3" name="Content Placeholder 2"/>
          <p:cNvSpPr>
            <a:spLocks noGrp="1"/>
          </p:cNvSpPr>
          <p:nvPr>
            <p:ph idx="1"/>
          </p:nvPr>
        </p:nvSpPr>
        <p:spPr>
          <a:xfrm>
            <a:off x="838200" y="1825624"/>
            <a:ext cx="10459278" cy="4829175"/>
          </a:xfrm>
        </p:spPr>
        <p:txBody>
          <a:bodyPr>
            <a:normAutofit fontScale="77500" lnSpcReduction="20000"/>
          </a:bodyPr>
          <a:lstStyle/>
          <a:p>
            <a:pPr marL="0" indent="0">
              <a:lnSpc>
                <a:spcPct val="110000"/>
              </a:lnSpc>
              <a:buNone/>
            </a:pPr>
            <a:r>
              <a:rPr lang="en-GB" sz="2400" dirty="0" smtClean="0"/>
              <a:t>The planning process should be a thorough examination of what needs to be delivered and to who. The delivery process should show differentiation between the different participants. You should not just be a ‘babysitter’ delivering a generic session that meets some participant’s needs, but not all! A 1 hour session requires the following process to be followed:</a:t>
            </a:r>
          </a:p>
          <a:p>
            <a:pPr marL="0" indent="0">
              <a:lnSpc>
                <a:spcPct val="110000"/>
              </a:lnSpc>
              <a:buNone/>
            </a:pPr>
            <a:endParaRPr lang="en-GB" sz="2400" dirty="0"/>
          </a:p>
          <a:p>
            <a:pPr marL="457200" indent="-457200">
              <a:lnSpc>
                <a:spcPct val="110000"/>
              </a:lnSpc>
              <a:buFont typeface="+mj-lt"/>
              <a:buAutoNum type="arabicPeriod"/>
            </a:pPr>
            <a:r>
              <a:rPr lang="en-GB" sz="2400" dirty="0" smtClean="0"/>
              <a:t>Developing the long-term plan					5+  hours (continual process)</a:t>
            </a:r>
          </a:p>
          <a:p>
            <a:pPr marL="457200" indent="-457200">
              <a:lnSpc>
                <a:spcPct val="110000"/>
              </a:lnSpc>
              <a:buFont typeface="+mj-lt"/>
              <a:buAutoNum type="arabicPeriod"/>
            </a:pPr>
            <a:r>
              <a:rPr lang="en-GB" sz="2400" dirty="0" smtClean="0"/>
              <a:t>Session preparation </a:t>
            </a:r>
            <a:r>
              <a:rPr lang="en-GB" sz="2400" dirty="0"/>
              <a:t>	</a:t>
            </a:r>
            <a:r>
              <a:rPr lang="en-GB" sz="2400" dirty="0" smtClean="0"/>
              <a:t>					1 hour +</a:t>
            </a:r>
          </a:p>
          <a:p>
            <a:pPr marL="457200" indent="-457200">
              <a:lnSpc>
                <a:spcPct val="110000"/>
              </a:lnSpc>
              <a:buFont typeface="+mj-lt"/>
              <a:buAutoNum type="arabicPeriod"/>
            </a:pPr>
            <a:r>
              <a:rPr lang="en-GB" sz="2400" dirty="0" smtClean="0"/>
              <a:t>Session introduction </a:t>
            </a:r>
            <a:r>
              <a:rPr lang="en-GB" sz="2400" dirty="0"/>
              <a:t>	</a:t>
            </a:r>
            <a:r>
              <a:rPr lang="en-GB" sz="2400" dirty="0" smtClean="0"/>
              <a:t>					2 minutes</a:t>
            </a:r>
          </a:p>
          <a:p>
            <a:pPr marL="457200" indent="-457200">
              <a:lnSpc>
                <a:spcPct val="110000"/>
              </a:lnSpc>
              <a:buFont typeface="+mj-lt"/>
              <a:buAutoNum type="arabicPeriod"/>
            </a:pPr>
            <a:r>
              <a:rPr lang="en-GB" sz="2400" dirty="0" smtClean="0"/>
              <a:t>Warm up (RAMP) </a:t>
            </a:r>
            <a:r>
              <a:rPr lang="en-GB" sz="2400" dirty="0"/>
              <a:t>	</a:t>
            </a:r>
            <a:r>
              <a:rPr lang="en-GB" sz="2400" dirty="0" smtClean="0"/>
              <a:t>					10-15 </a:t>
            </a:r>
            <a:r>
              <a:rPr lang="en-GB" sz="2400" dirty="0" err="1" smtClean="0"/>
              <a:t>mins</a:t>
            </a:r>
            <a:endParaRPr lang="en-GB" sz="2400" dirty="0" smtClean="0"/>
          </a:p>
          <a:p>
            <a:pPr marL="457200" indent="-457200">
              <a:lnSpc>
                <a:spcPct val="110000"/>
              </a:lnSpc>
              <a:buFont typeface="+mj-lt"/>
              <a:buAutoNum type="arabicPeriod"/>
            </a:pPr>
            <a:r>
              <a:rPr lang="en-GB" sz="2400" dirty="0" smtClean="0"/>
              <a:t>Fitness/technical skills </a:t>
            </a:r>
            <a:r>
              <a:rPr lang="en-GB" sz="2400" dirty="0"/>
              <a:t>	</a:t>
            </a:r>
            <a:r>
              <a:rPr lang="en-GB" sz="2400" dirty="0" smtClean="0"/>
              <a:t>					20-30 </a:t>
            </a:r>
            <a:r>
              <a:rPr lang="en-GB" sz="2400" dirty="0" err="1" smtClean="0"/>
              <a:t>mins</a:t>
            </a:r>
            <a:endParaRPr lang="en-GB" sz="2400" dirty="0" smtClean="0"/>
          </a:p>
          <a:p>
            <a:pPr marL="457200" indent="-457200">
              <a:lnSpc>
                <a:spcPct val="110000"/>
              </a:lnSpc>
              <a:buFont typeface="+mj-lt"/>
              <a:buAutoNum type="arabicPeriod"/>
            </a:pPr>
            <a:r>
              <a:rPr lang="en-GB" sz="2400" dirty="0" smtClean="0"/>
              <a:t>Modified games or activities with simple tactics or rules </a:t>
            </a:r>
            <a:r>
              <a:rPr lang="en-GB" sz="2400" dirty="0"/>
              <a:t>	</a:t>
            </a:r>
            <a:r>
              <a:rPr lang="en-GB" sz="2400" dirty="0" smtClean="0"/>
              <a:t>	30-40 </a:t>
            </a:r>
            <a:r>
              <a:rPr lang="en-GB" sz="2400" dirty="0" err="1" smtClean="0"/>
              <a:t>mins</a:t>
            </a:r>
            <a:endParaRPr lang="en-GB" sz="2400" dirty="0" smtClean="0"/>
          </a:p>
          <a:p>
            <a:pPr marL="457200" indent="-457200">
              <a:lnSpc>
                <a:spcPct val="110000"/>
              </a:lnSpc>
              <a:buFont typeface="+mj-lt"/>
              <a:buAutoNum type="arabicPeriod"/>
            </a:pPr>
            <a:r>
              <a:rPr lang="en-GB" sz="2400" dirty="0" smtClean="0"/>
              <a:t>Cool down with stretching					5-10 </a:t>
            </a:r>
            <a:r>
              <a:rPr lang="en-GB" sz="2400" dirty="0" err="1" smtClean="0"/>
              <a:t>mins</a:t>
            </a:r>
            <a:endParaRPr lang="en-GB" sz="2400" dirty="0" smtClean="0"/>
          </a:p>
          <a:p>
            <a:pPr marL="457200" indent="-457200">
              <a:lnSpc>
                <a:spcPct val="110000"/>
              </a:lnSpc>
              <a:buFont typeface="+mj-lt"/>
              <a:buAutoNum type="arabicPeriod"/>
            </a:pPr>
            <a:r>
              <a:rPr lang="en-GB" sz="2400" dirty="0" smtClean="0"/>
              <a:t>Session review						30 </a:t>
            </a:r>
            <a:r>
              <a:rPr lang="en-GB" sz="2400" dirty="0" err="1" smtClean="0"/>
              <a:t>mins</a:t>
            </a:r>
            <a:endParaRPr lang="en-GB" sz="2400" dirty="0" smtClean="0"/>
          </a:p>
          <a:p>
            <a:pPr marL="0" indent="0">
              <a:buNone/>
            </a:pPr>
            <a:endParaRPr lang="en-GB" sz="2400" dirty="0" smtClean="0"/>
          </a:p>
          <a:p>
            <a:pPr marL="0" indent="0">
              <a:buNone/>
            </a:pPr>
            <a:endParaRPr lang="en-GB" sz="2400" dirty="0" smtClean="0"/>
          </a:p>
          <a:p>
            <a:pPr marL="0" indent="0">
              <a:buNone/>
            </a:pPr>
            <a:endParaRPr lang="en-GB" sz="2400" dirty="0" smtClean="0"/>
          </a:p>
          <a:p>
            <a:pPr marL="0" indent="0">
              <a:buNone/>
            </a:pPr>
            <a:endParaRPr lang="en-GB" sz="2400" dirty="0"/>
          </a:p>
          <a:p>
            <a:pPr marL="0" indent="0">
              <a:buNone/>
            </a:pPr>
            <a:endParaRPr lang="en-GB" sz="2400" dirty="0" smtClean="0"/>
          </a:p>
          <a:p>
            <a:endParaRPr lang="en-GB" sz="1600" dirty="0"/>
          </a:p>
          <a:p>
            <a:endParaRPr lang="en-GB" sz="1600" dirty="0" smtClean="0"/>
          </a:p>
          <a:p>
            <a:endParaRPr lang="en-GB" sz="1600" dirty="0"/>
          </a:p>
          <a:p>
            <a:endParaRPr lang="en-GB" sz="1600" dirty="0"/>
          </a:p>
          <a:p>
            <a:endParaRPr lang="en-GB" sz="1600" dirty="0" smtClean="0"/>
          </a:p>
          <a:p>
            <a:endParaRPr lang="en-GB" sz="1600" dirty="0"/>
          </a:p>
        </p:txBody>
      </p:sp>
    </p:spTree>
    <p:extLst>
      <p:ext uri="{BB962C8B-B14F-4D97-AF65-F5344CB8AC3E}">
        <p14:creationId xmlns:p14="http://schemas.microsoft.com/office/powerpoint/2010/main" val="305194483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AA0101"/>
                </a:solidFill>
              </a:rPr>
              <a:t>Developing the long-term plan</a:t>
            </a:r>
            <a:endParaRPr lang="en-GB" dirty="0">
              <a:solidFill>
                <a:srgbClr val="AA0101"/>
              </a:solidFill>
            </a:endParaRPr>
          </a:p>
        </p:txBody>
      </p:sp>
      <p:sp>
        <p:nvSpPr>
          <p:cNvPr id="3" name="Content Placeholder 2"/>
          <p:cNvSpPr>
            <a:spLocks noGrp="1"/>
          </p:cNvSpPr>
          <p:nvPr>
            <p:ph idx="1"/>
          </p:nvPr>
        </p:nvSpPr>
        <p:spPr>
          <a:xfrm>
            <a:off x="838200" y="1825624"/>
            <a:ext cx="10459278" cy="4829175"/>
          </a:xfrm>
        </p:spPr>
        <p:txBody>
          <a:bodyPr>
            <a:normAutofit lnSpcReduction="10000"/>
          </a:bodyPr>
          <a:lstStyle/>
          <a:p>
            <a:pPr marL="0" indent="0">
              <a:lnSpc>
                <a:spcPct val="110000"/>
              </a:lnSpc>
              <a:buNone/>
            </a:pPr>
            <a:r>
              <a:rPr lang="en-GB" sz="2400" dirty="0" smtClean="0"/>
              <a:t>At this age, children may well have conflicting priorities. Therefore it is important to consider how best to ‘</a:t>
            </a:r>
            <a:r>
              <a:rPr lang="en-GB" sz="2400" dirty="0" err="1" smtClean="0"/>
              <a:t>periodise</a:t>
            </a:r>
            <a:r>
              <a:rPr lang="en-GB" sz="2400" dirty="0" smtClean="0"/>
              <a:t>’ any training. A ‘child centred’ approach is essential. Periodisation (programming of sessions) should take into account:</a:t>
            </a:r>
          </a:p>
          <a:p>
            <a:pPr>
              <a:lnSpc>
                <a:spcPct val="110000"/>
              </a:lnSpc>
            </a:pPr>
            <a:r>
              <a:rPr lang="en-GB" sz="2400" dirty="0" smtClean="0"/>
              <a:t>School</a:t>
            </a:r>
          </a:p>
          <a:p>
            <a:pPr>
              <a:lnSpc>
                <a:spcPct val="110000"/>
              </a:lnSpc>
            </a:pPr>
            <a:r>
              <a:rPr lang="en-GB" sz="2400" dirty="0" smtClean="0"/>
              <a:t>Social life</a:t>
            </a:r>
          </a:p>
          <a:p>
            <a:pPr>
              <a:lnSpc>
                <a:spcPct val="110000"/>
              </a:lnSpc>
            </a:pPr>
            <a:r>
              <a:rPr lang="en-GB" sz="2400" dirty="0" smtClean="0"/>
              <a:t>Sports competition season</a:t>
            </a:r>
          </a:p>
          <a:p>
            <a:pPr>
              <a:lnSpc>
                <a:spcPct val="110000"/>
              </a:lnSpc>
            </a:pPr>
            <a:r>
              <a:rPr lang="en-GB" sz="2400" dirty="0" smtClean="0"/>
              <a:t>Child development</a:t>
            </a:r>
          </a:p>
          <a:p>
            <a:pPr marL="0" indent="0">
              <a:lnSpc>
                <a:spcPct val="110000"/>
              </a:lnSpc>
              <a:buNone/>
            </a:pPr>
            <a:r>
              <a:rPr lang="en-GB" sz="2400" dirty="0" smtClean="0"/>
              <a:t>As a general rule, participants should devote approximately 80% of their activity time to training and just 20% to competition. It has also been recommended that periodised plans focus on regular competition rather than specific events, in order to maintain motivation</a:t>
            </a:r>
          </a:p>
          <a:p>
            <a:pPr marL="0" indent="0">
              <a:buNone/>
            </a:pPr>
            <a:endParaRPr lang="en-GB" sz="2400" dirty="0" smtClean="0"/>
          </a:p>
          <a:p>
            <a:pPr marL="0" indent="0">
              <a:buNone/>
            </a:pPr>
            <a:endParaRPr lang="en-GB" sz="2400" dirty="0" smtClean="0"/>
          </a:p>
          <a:p>
            <a:pPr marL="0" indent="0">
              <a:buNone/>
            </a:pPr>
            <a:endParaRPr lang="en-GB" sz="2400" dirty="0" smtClean="0"/>
          </a:p>
          <a:p>
            <a:pPr marL="0" indent="0">
              <a:buNone/>
            </a:pPr>
            <a:endParaRPr lang="en-GB" sz="2400" dirty="0"/>
          </a:p>
          <a:p>
            <a:pPr marL="0" indent="0">
              <a:buNone/>
            </a:pPr>
            <a:endParaRPr lang="en-GB" sz="2400" dirty="0" smtClean="0"/>
          </a:p>
          <a:p>
            <a:endParaRPr lang="en-GB" sz="1600" dirty="0"/>
          </a:p>
          <a:p>
            <a:endParaRPr lang="en-GB" sz="1600" dirty="0" smtClean="0"/>
          </a:p>
          <a:p>
            <a:endParaRPr lang="en-GB" sz="1600" dirty="0"/>
          </a:p>
          <a:p>
            <a:endParaRPr lang="en-GB" sz="1600" dirty="0"/>
          </a:p>
          <a:p>
            <a:endParaRPr lang="en-GB" sz="1600" dirty="0" smtClean="0"/>
          </a:p>
          <a:p>
            <a:endParaRPr lang="en-GB" sz="1600" dirty="0"/>
          </a:p>
        </p:txBody>
      </p:sp>
    </p:spTree>
    <p:extLst>
      <p:ext uri="{BB962C8B-B14F-4D97-AF65-F5344CB8AC3E}">
        <p14:creationId xmlns:p14="http://schemas.microsoft.com/office/powerpoint/2010/main" val="27133132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AA0101"/>
                </a:solidFill>
              </a:rPr>
              <a:t>Session preparation</a:t>
            </a:r>
            <a:endParaRPr lang="en-GB" dirty="0">
              <a:solidFill>
                <a:srgbClr val="AA0101"/>
              </a:solidFill>
            </a:endParaRPr>
          </a:p>
        </p:txBody>
      </p:sp>
      <p:sp>
        <p:nvSpPr>
          <p:cNvPr id="3" name="Content Placeholder 2"/>
          <p:cNvSpPr>
            <a:spLocks noGrp="1"/>
          </p:cNvSpPr>
          <p:nvPr>
            <p:ph idx="1"/>
          </p:nvPr>
        </p:nvSpPr>
        <p:spPr>
          <a:xfrm>
            <a:off x="838200" y="1825624"/>
            <a:ext cx="10459278" cy="4892676"/>
          </a:xfrm>
        </p:spPr>
        <p:txBody>
          <a:bodyPr>
            <a:normAutofit fontScale="77500" lnSpcReduction="20000"/>
          </a:bodyPr>
          <a:lstStyle/>
          <a:p>
            <a:pPr marL="0" indent="0">
              <a:lnSpc>
                <a:spcPct val="110000"/>
              </a:lnSpc>
              <a:buNone/>
            </a:pPr>
            <a:r>
              <a:rPr lang="en-GB" sz="2400" dirty="0" smtClean="0"/>
              <a:t>Your session preparation should include the following:</a:t>
            </a:r>
          </a:p>
          <a:p>
            <a:pPr marL="0" indent="0">
              <a:lnSpc>
                <a:spcPct val="110000"/>
              </a:lnSpc>
              <a:buNone/>
            </a:pPr>
            <a:r>
              <a:rPr lang="en-GB" sz="2400" b="1" dirty="0" smtClean="0"/>
              <a:t>In advance of session</a:t>
            </a:r>
          </a:p>
          <a:p>
            <a:pPr>
              <a:lnSpc>
                <a:spcPct val="110000"/>
              </a:lnSpc>
            </a:pPr>
            <a:r>
              <a:rPr lang="en-GB" sz="2400" dirty="0"/>
              <a:t>Recorded risk assessment (signed and dated) </a:t>
            </a:r>
            <a:r>
              <a:rPr lang="mr-IN" sz="2400" dirty="0"/>
              <a:t>–</a:t>
            </a:r>
            <a:r>
              <a:rPr lang="en-GB" sz="2400" dirty="0"/>
              <a:t> updated at least every 6 months or any time a new risk is </a:t>
            </a:r>
            <a:r>
              <a:rPr lang="en-GB" sz="2400" dirty="0" smtClean="0"/>
              <a:t>identified. Should be completed for every venue</a:t>
            </a:r>
          </a:p>
          <a:p>
            <a:pPr>
              <a:lnSpc>
                <a:spcPct val="110000"/>
              </a:lnSpc>
            </a:pPr>
            <a:r>
              <a:rPr lang="en-GB" sz="2400" dirty="0" smtClean="0"/>
              <a:t>Collection of PARQs and consent forms</a:t>
            </a:r>
          </a:p>
          <a:p>
            <a:pPr>
              <a:lnSpc>
                <a:spcPct val="110000"/>
              </a:lnSpc>
            </a:pPr>
            <a:r>
              <a:rPr lang="en-GB" sz="2400" dirty="0" smtClean="0"/>
              <a:t>Session plan writing that takes account of:</a:t>
            </a:r>
          </a:p>
          <a:p>
            <a:pPr lvl="1">
              <a:lnSpc>
                <a:spcPct val="110000"/>
              </a:lnSpc>
            </a:pPr>
            <a:r>
              <a:rPr lang="en-GB" sz="2000" dirty="0" smtClean="0"/>
              <a:t>The long term plan (or curriculum)</a:t>
            </a:r>
          </a:p>
          <a:p>
            <a:pPr lvl="1">
              <a:lnSpc>
                <a:spcPct val="110000"/>
              </a:lnSpc>
            </a:pPr>
            <a:r>
              <a:rPr lang="en-GB" sz="2000" dirty="0"/>
              <a:t>S</a:t>
            </a:r>
            <a:r>
              <a:rPr lang="en-GB" sz="2000" dirty="0" smtClean="0"/>
              <a:t>ession objectives</a:t>
            </a:r>
          </a:p>
          <a:p>
            <a:pPr lvl="1">
              <a:lnSpc>
                <a:spcPct val="110000"/>
              </a:lnSpc>
            </a:pPr>
            <a:r>
              <a:rPr lang="en-GB" sz="2000" dirty="0" smtClean="0"/>
              <a:t>Participants individual needs (PARQ, ability level, goals </a:t>
            </a:r>
            <a:r>
              <a:rPr lang="en-GB" sz="2000" dirty="0" err="1" smtClean="0"/>
              <a:t>etc</a:t>
            </a:r>
            <a:r>
              <a:rPr lang="en-GB" sz="2000" dirty="0" smtClean="0"/>
              <a:t>)</a:t>
            </a:r>
          </a:p>
          <a:p>
            <a:pPr lvl="1">
              <a:lnSpc>
                <a:spcPct val="110000"/>
              </a:lnSpc>
            </a:pPr>
            <a:r>
              <a:rPr lang="en-GB" sz="2000" dirty="0" smtClean="0"/>
              <a:t>Includes a range of alternative activities (plan b)</a:t>
            </a:r>
          </a:p>
          <a:p>
            <a:pPr marL="0" indent="0">
              <a:lnSpc>
                <a:spcPct val="110000"/>
              </a:lnSpc>
              <a:buNone/>
            </a:pPr>
            <a:r>
              <a:rPr lang="en-GB" sz="2400" b="1" dirty="0" smtClean="0"/>
              <a:t>Immediately prior to session</a:t>
            </a:r>
          </a:p>
          <a:p>
            <a:pPr>
              <a:lnSpc>
                <a:spcPct val="110000"/>
              </a:lnSpc>
            </a:pPr>
            <a:r>
              <a:rPr lang="en-GB" sz="2400" dirty="0" smtClean="0"/>
              <a:t>Visual risk assessment (pre session) </a:t>
            </a:r>
            <a:r>
              <a:rPr lang="mr-IN" sz="2400" dirty="0" smtClean="0"/>
              <a:t>–</a:t>
            </a:r>
            <a:r>
              <a:rPr lang="en-GB" sz="2400" dirty="0" smtClean="0"/>
              <a:t> any new risks noted and controlled</a:t>
            </a:r>
          </a:p>
          <a:p>
            <a:pPr>
              <a:lnSpc>
                <a:spcPct val="110000"/>
              </a:lnSpc>
            </a:pPr>
            <a:r>
              <a:rPr lang="en-GB" sz="2400" dirty="0" smtClean="0"/>
              <a:t>Collection of any new PARQ forms </a:t>
            </a:r>
            <a:r>
              <a:rPr lang="mr-IN" sz="2400" dirty="0" smtClean="0"/>
              <a:t>–</a:t>
            </a:r>
            <a:r>
              <a:rPr lang="en-GB" sz="2400" dirty="0" smtClean="0"/>
              <a:t> read through these and make session adjustments if required</a:t>
            </a:r>
          </a:p>
          <a:p>
            <a:pPr>
              <a:lnSpc>
                <a:spcPct val="110000"/>
              </a:lnSpc>
            </a:pPr>
            <a:r>
              <a:rPr lang="en-GB" sz="2400" dirty="0" smtClean="0"/>
              <a:t>Verbal PARQ (pre session)</a:t>
            </a:r>
          </a:p>
          <a:p>
            <a:pPr marL="0" indent="0">
              <a:buNone/>
            </a:pPr>
            <a:endParaRPr lang="en-GB" sz="2400" dirty="0" smtClean="0"/>
          </a:p>
          <a:p>
            <a:endParaRPr lang="en-GB" sz="1600" dirty="0"/>
          </a:p>
          <a:p>
            <a:endParaRPr lang="en-GB" sz="1600" dirty="0" smtClean="0"/>
          </a:p>
          <a:p>
            <a:endParaRPr lang="en-GB" sz="1600" dirty="0"/>
          </a:p>
          <a:p>
            <a:endParaRPr lang="en-GB" sz="1600" dirty="0"/>
          </a:p>
          <a:p>
            <a:endParaRPr lang="en-GB" sz="1600" dirty="0" smtClean="0"/>
          </a:p>
          <a:p>
            <a:endParaRPr lang="en-GB" sz="1600" dirty="0"/>
          </a:p>
        </p:txBody>
      </p:sp>
    </p:spTree>
    <p:extLst>
      <p:ext uri="{BB962C8B-B14F-4D97-AF65-F5344CB8AC3E}">
        <p14:creationId xmlns:p14="http://schemas.microsoft.com/office/powerpoint/2010/main" val="77805503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AA0101"/>
                </a:solidFill>
              </a:rPr>
              <a:t>Session Introduction</a:t>
            </a:r>
            <a:endParaRPr lang="en-GB" dirty="0">
              <a:solidFill>
                <a:srgbClr val="AA0101"/>
              </a:solidFill>
            </a:endParaRPr>
          </a:p>
        </p:txBody>
      </p:sp>
      <p:sp>
        <p:nvSpPr>
          <p:cNvPr id="3" name="Content Placeholder 2"/>
          <p:cNvSpPr>
            <a:spLocks noGrp="1"/>
          </p:cNvSpPr>
          <p:nvPr>
            <p:ph idx="1"/>
          </p:nvPr>
        </p:nvSpPr>
        <p:spPr>
          <a:xfrm>
            <a:off x="838200" y="1825624"/>
            <a:ext cx="10459278" cy="4690027"/>
          </a:xfrm>
        </p:spPr>
        <p:txBody>
          <a:bodyPr>
            <a:normAutofit/>
          </a:bodyPr>
          <a:lstStyle/>
          <a:p>
            <a:pPr marL="0" indent="0">
              <a:lnSpc>
                <a:spcPct val="110000"/>
              </a:lnSpc>
              <a:buNone/>
            </a:pPr>
            <a:r>
              <a:rPr lang="en-GB" sz="2400" dirty="0" smtClean="0"/>
              <a:t>Your session introduction should include the following:</a:t>
            </a:r>
          </a:p>
          <a:p>
            <a:pPr>
              <a:lnSpc>
                <a:spcPct val="110000"/>
              </a:lnSpc>
            </a:pPr>
            <a:r>
              <a:rPr lang="en-GB" sz="2400" dirty="0" smtClean="0"/>
              <a:t>A </a:t>
            </a:r>
            <a:r>
              <a:rPr lang="en-GB" sz="2400" dirty="0"/>
              <a:t>welcome and introduction of yourself and any new </a:t>
            </a:r>
            <a:r>
              <a:rPr lang="en-GB" sz="2400" dirty="0" smtClean="0"/>
              <a:t>participants</a:t>
            </a:r>
          </a:p>
          <a:p>
            <a:pPr>
              <a:lnSpc>
                <a:spcPct val="110000"/>
              </a:lnSpc>
            </a:pPr>
            <a:r>
              <a:rPr lang="en-GB" sz="2400" dirty="0" smtClean="0"/>
              <a:t>A celebration of previous achievement if possible (be inclusive!)</a:t>
            </a:r>
          </a:p>
          <a:p>
            <a:pPr>
              <a:lnSpc>
                <a:spcPct val="110000"/>
              </a:lnSpc>
            </a:pPr>
            <a:r>
              <a:rPr lang="en-GB" sz="2400" dirty="0" smtClean="0"/>
              <a:t>Outline session objectives</a:t>
            </a:r>
          </a:p>
          <a:p>
            <a:pPr>
              <a:lnSpc>
                <a:spcPct val="110000"/>
              </a:lnSpc>
            </a:pPr>
            <a:r>
              <a:rPr lang="en-GB" sz="2400" dirty="0" smtClean="0"/>
              <a:t>Outline ground rules and behaviour/performance expectations</a:t>
            </a:r>
            <a:endParaRPr lang="en-GB" sz="2400" dirty="0"/>
          </a:p>
          <a:p>
            <a:pPr marL="0" indent="0">
              <a:buNone/>
            </a:pPr>
            <a:endParaRPr lang="en-GB" sz="2400" dirty="0" smtClean="0"/>
          </a:p>
          <a:p>
            <a:endParaRPr lang="en-GB" sz="1600" dirty="0"/>
          </a:p>
          <a:p>
            <a:endParaRPr lang="en-GB" sz="1600" dirty="0" smtClean="0"/>
          </a:p>
          <a:p>
            <a:endParaRPr lang="en-GB" sz="1600" dirty="0"/>
          </a:p>
          <a:p>
            <a:endParaRPr lang="en-GB" sz="1600" dirty="0"/>
          </a:p>
          <a:p>
            <a:endParaRPr lang="en-GB" sz="1600" dirty="0" smtClean="0"/>
          </a:p>
          <a:p>
            <a:endParaRPr lang="en-GB" sz="1600" dirty="0"/>
          </a:p>
        </p:txBody>
      </p:sp>
    </p:spTree>
    <p:extLst>
      <p:ext uri="{BB962C8B-B14F-4D97-AF65-F5344CB8AC3E}">
        <p14:creationId xmlns:p14="http://schemas.microsoft.com/office/powerpoint/2010/main" val="60988428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AA0101"/>
                </a:solidFill>
              </a:rPr>
              <a:t>W</a:t>
            </a:r>
            <a:r>
              <a:rPr lang="en-GB" dirty="0" smtClean="0">
                <a:solidFill>
                  <a:srgbClr val="AA0101"/>
                </a:solidFill>
              </a:rPr>
              <a:t>arm up (RAMP)</a:t>
            </a:r>
            <a:endParaRPr lang="en-GB" dirty="0">
              <a:solidFill>
                <a:srgbClr val="AA0101"/>
              </a:solidFill>
            </a:endParaRPr>
          </a:p>
        </p:txBody>
      </p:sp>
      <p:sp>
        <p:nvSpPr>
          <p:cNvPr id="3" name="Content Placeholder 2"/>
          <p:cNvSpPr>
            <a:spLocks noGrp="1"/>
          </p:cNvSpPr>
          <p:nvPr>
            <p:ph idx="1"/>
          </p:nvPr>
        </p:nvSpPr>
        <p:spPr>
          <a:xfrm>
            <a:off x="838200" y="1825624"/>
            <a:ext cx="10459278" cy="4690027"/>
          </a:xfrm>
        </p:spPr>
        <p:txBody>
          <a:bodyPr>
            <a:normAutofit fontScale="85000" lnSpcReduction="20000"/>
          </a:bodyPr>
          <a:lstStyle/>
          <a:p>
            <a:pPr marL="0" indent="0">
              <a:lnSpc>
                <a:spcPct val="110000"/>
              </a:lnSpc>
              <a:buNone/>
            </a:pPr>
            <a:r>
              <a:rPr lang="en-GB" sz="2400" dirty="0" smtClean="0"/>
              <a:t>The warm up at this age should still be fun and enjoyable, but can be slightly more targeted towards the advanced session to come. It should be longer and potentially involve slightly more technical skill sets</a:t>
            </a:r>
          </a:p>
          <a:p>
            <a:pPr marL="0" indent="0">
              <a:lnSpc>
                <a:spcPct val="110000"/>
              </a:lnSpc>
              <a:buNone/>
            </a:pPr>
            <a:r>
              <a:rPr lang="en-GB" sz="2400" b="1" dirty="0" smtClean="0"/>
              <a:t>R </a:t>
            </a:r>
            <a:r>
              <a:rPr lang="mr-IN" sz="2400" b="1" dirty="0" smtClean="0"/>
              <a:t>–</a:t>
            </a:r>
            <a:r>
              <a:rPr lang="en-GB" sz="2400" b="1" dirty="0" smtClean="0"/>
              <a:t> Raise</a:t>
            </a:r>
          </a:p>
          <a:p>
            <a:pPr marL="0" indent="0">
              <a:lnSpc>
                <a:spcPct val="110000"/>
              </a:lnSpc>
              <a:buNone/>
            </a:pPr>
            <a:r>
              <a:rPr lang="en-GB" sz="2400" dirty="0" smtClean="0"/>
              <a:t>Raise the child’s core temperature, heart rate, breathing rate etc. This should be progressed in intensity over time. CV activity is best for this</a:t>
            </a:r>
          </a:p>
          <a:p>
            <a:pPr marL="0" indent="0">
              <a:lnSpc>
                <a:spcPct val="110000"/>
              </a:lnSpc>
              <a:buNone/>
            </a:pPr>
            <a:r>
              <a:rPr lang="en-GB" sz="2400" b="1" dirty="0" smtClean="0"/>
              <a:t>A </a:t>
            </a:r>
            <a:r>
              <a:rPr lang="mr-IN" sz="2400" b="1" dirty="0" smtClean="0"/>
              <a:t>–</a:t>
            </a:r>
            <a:r>
              <a:rPr lang="en-GB" sz="2400" b="1" dirty="0" smtClean="0"/>
              <a:t> Activate</a:t>
            </a:r>
          </a:p>
          <a:p>
            <a:pPr marL="0" indent="0">
              <a:lnSpc>
                <a:spcPct val="110000"/>
              </a:lnSpc>
              <a:buNone/>
            </a:pPr>
            <a:r>
              <a:rPr lang="en-GB" sz="2400" dirty="0" smtClean="0"/>
              <a:t>Activate the child’s brain. Include some progressively difficult skill related tasks</a:t>
            </a:r>
          </a:p>
          <a:p>
            <a:pPr marL="0" indent="0">
              <a:lnSpc>
                <a:spcPct val="110000"/>
              </a:lnSpc>
              <a:buNone/>
            </a:pPr>
            <a:r>
              <a:rPr lang="en-GB" sz="2400" b="1" dirty="0" smtClean="0"/>
              <a:t>M </a:t>
            </a:r>
            <a:r>
              <a:rPr lang="mr-IN" sz="2400" b="1" dirty="0" smtClean="0"/>
              <a:t>–</a:t>
            </a:r>
            <a:r>
              <a:rPr lang="en-GB" sz="2400" b="1" dirty="0" smtClean="0"/>
              <a:t> Mobilise</a:t>
            </a:r>
          </a:p>
          <a:p>
            <a:pPr marL="0" indent="0">
              <a:lnSpc>
                <a:spcPct val="110000"/>
              </a:lnSpc>
              <a:buNone/>
            </a:pPr>
            <a:r>
              <a:rPr lang="en-GB" sz="2400" dirty="0" smtClean="0"/>
              <a:t>Take the child’s joints through a full range of motion</a:t>
            </a:r>
          </a:p>
          <a:p>
            <a:pPr marL="0" indent="0">
              <a:lnSpc>
                <a:spcPct val="110000"/>
              </a:lnSpc>
              <a:buNone/>
            </a:pPr>
            <a:r>
              <a:rPr lang="en-GB" sz="2400" b="1" dirty="0" smtClean="0"/>
              <a:t>P </a:t>
            </a:r>
            <a:r>
              <a:rPr lang="mr-IN" sz="2400" b="1" dirty="0" smtClean="0"/>
              <a:t>–</a:t>
            </a:r>
            <a:r>
              <a:rPr lang="en-GB" sz="2400" b="1" dirty="0" smtClean="0"/>
              <a:t> Prepare</a:t>
            </a:r>
          </a:p>
          <a:p>
            <a:pPr marL="0" indent="0">
              <a:lnSpc>
                <a:spcPct val="110000"/>
              </a:lnSpc>
              <a:buNone/>
            </a:pPr>
            <a:r>
              <a:rPr lang="en-GB" sz="2400" dirty="0" smtClean="0"/>
              <a:t>Prepare the child for the specific activities that you will be delivering in the main session</a:t>
            </a:r>
            <a:endParaRPr lang="en-GB" sz="2400" dirty="0"/>
          </a:p>
          <a:p>
            <a:pPr marL="0" indent="0">
              <a:buNone/>
            </a:pPr>
            <a:endParaRPr lang="en-GB" sz="2400" dirty="0" smtClean="0"/>
          </a:p>
          <a:p>
            <a:endParaRPr lang="en-GB" sz="1600" dirty="0"/>
          </a:p>
          <a:p>
            <a:endParaRPr lang="en-GB" sz="1600" dirty="0" smtClean="0"/>
          </a:p>
          <a:p>
            <a:endParaRPr lang="en-GB" sz="1600" dirty="0"/>
          </a:p>
          <a:p>
            <a:endParaRPr lang="en-GB" sz="1600" dirty="0"/>
          </a:p>
          <a:p>
            <a:endParaRPr lang="en-GB" sz="1600" dirty="0" smtClean="0"/>
          </a:p>
          <a:p>
            <a:endParaRPr lang="en-GB" sz="1600" dirty="0"/>
          </a:p>
        </p:txBody>
      </p:sp>
    </p:spTree>
    <p:extLst>
      <p:ext uri="{BB962C8B-B14F-4D97-AF65-F5344CB8AC3E}">
        <p14:creationId xmlns:p14="http://schemas.microsoft.com/office/powerpoint/2010/main" val="108631348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AA0101"/>
                </a:solidFill>
              </a:rPr>
              <a:t>Technical skills</a:t>
            </a:r>
            <a:endParaRPr lang="en-US" dirty="0">
              <a:solidFill>
                <a:srgbClr val="AA0101"/>
              </a:solidFill>
            </a:endParaRPr>
          </a:p>
        </p:txBody>
      </p:sp>
      <p:sp>
        <p:nvSpPr>
          <p:cNvPr id="3" name="Content Placeholder 2"/>
          <p:cNvSpPr>
            <a:spLocks noGrp="1"/>
          </p:cNvSpPr>
          <p:nvPr>
            <p:ph idx="1"/>
          </p:nvPr>
        </p:nvSpPr>
        <p:spPr>
          <a:xfrm>
            <a:off x="838200" y="1825624"/>
            <a:ext cx="10515600" cy="5032376"/>
          </a:xfrm>
        </p:spPr>
        <p:txBody>
          <a:bodyPr>
            <a:normAutofit fontScale="62500" lnSpcReduction="20000"/>
          </a:bodyPr>
          <a:lstStyle/>
          <a:p>
            <a:pPr marL="0" indent="0">
              <a:lnSpc>
                <a:spcPct val="110000"/>
              </a:lnSpc>
              <a:buNone/>
            </a:pPr>
            <a:r>
              <a:rPr lang="en-GB" dirty="0"/>
              <a:t>T</a:t>
            </a:r>
            <a:r>
              <a:rPr lang="en-GB" dirty="0" smtClean="0"/>
              <a:t>echnical skills at this stage should be somewhat developed. Therefore you should be able to progress accordingly, ensuring that all individuals are set tasks that are achievable. Keep coaching cues simple and encourage self-analysis where possible. Movement skills to include are:</a:t>
            </a:r>
          </a:p>
          <a:p>
            <a:pPr>
              <a:lnSpc>
                <a:spcPct val="110000"/>
              </a:lnSpc>
            </a:pPr>
            <a:r>
              <a:rPr lang="en-GB" dirty="0" smtClean="0"/>
              <a:t>Agility</a:t>
            </a:r>
          </a:p>
          <a:p>
            <a:pPr>
              <a:lnSpc>
                <a:spcPct val="110000"/>
              </a:lnSpc>
            </a:pPr>
            <a:r>
              <a:rPr lang="en-GB" dirty="0" smtClean="0"/>
              <a:t>Balance</a:t>
            </a:r>
          </a:p>
          <a:p>
            <a:pPr>
              <a:lnSpc>
                <a:spcPct val="110000"/>
              </a:lnSpc>
            </a:pPr>
            <a:r>
              <a:rPr lang="en-GB" dirty="0" smtClean="0"/>
              <a:t>Coordination</a:t>
            </a:r>
          </a:p>
          <a:p>
            <a:pPr>
              <a:lnSpc>
                <a:spcPct val="110000"/>
              </a:lnSpc>
            </a:pPr>
            <a:r>
              <a:rPr lang="en-GB" dirty="0" smtClean="0"/>
              <a:t>Speed</a:t>
            </a:r>
          </a:p>
          <a:p>
            <a:pPr>
              <a:lnSpc>
                <a:spcPct val="110000"/>
              </a:lnSpc>
            </a:pPr>
            <a:r>
              <a:rPr lang="en-GB" dirty="0" smtClean="0"/>
              <a:t>Running </a:t>
            </a:r>
          </a:p>
          <a:p>
            <a:pPr>
              <a:lnSpc>
                <a:spcPct val="110000"/>
              </a:lnSpc>
            </a:pPr>
            <a:r>
              <a:rPr lang="en-GB" dirty="0" smtClean="0"/>
              <a:t>Jumping</a:t>
            </a:r>
          </a:p>
          <a:p>
            <a:pPr>
              <a:lnSpc>
                <a:spcPct val="110000"/>
              </a:lnSpc>
            </a:pPr>
            <a:r>
              <a:rPr lang="en-GB" dirty="0" smtClean="0"/>
              <a:t>Throwing</a:t>
            </a:r>
          </a:p>
          <a:p>
            <a:pPr>
              <a:lnSpc>
                <a:spcPct val="110000"/>
              </a:lnSpc>
            </a:pPr>
            <a:r>
              <a:rPr lang="en-GB" smtClean="0"/>
              <a:t>Light barbell strength </a:t>
            </a:r>
            <a:r>
              <a:rPr lang="en-GB" dirty="0" smtClean="0"/>
              <a:t>activities</a:t>
            </a:r>
          </a:p>
          <a:p>
            <a:pPr marL="0" indent="0">
              <a:lnSpc>
                <a:spcPct val="110000"/>
              </a:lnSpc>
              <a:buNone/>
            </a:pPr>
            <a:r>
              <a:rPr lang="en-GB" dirty="0" smtClean="0"/>
              <a:t>Notes:</a:t>
            </a:r>
          </a:p>
          <a:p>
            <a:pPr>
              <a:lnSpc>
                <a:spcPct val="110000"/>
              </a:lnSpc>
            </a:pPr>
            <a:r>
              <a:rPr lang="en-GB" dirty="0" smtClean="0"/>
              <a:t>If you do not feel equipped to deliver a specific technical skills, consider inviting another coach</a:t>
            </a:r>
          </a:p>
          <a:p>
            <a:pPr>
              <a:lnSpc>
                <a:spcPct val="110000"/>
              </a:lnSpc>
            </a:pPr>
            <a:r>
              <a:rPr lang="en-GB" dirty="0" smtClean="0"/>
              <a:t>Identify and support children who lack basic coordination</a:t>
            </a:r>
          </a:p>
          <a:p>
            <a:pPr>
              <a:lnSpc>
                <a:spcPct val="110000"/>
              </a:lnSpc>
            </a:pPr>
            <a:endParaRPr lang="en-GB" dirty="0" smtClean="0"/>
          </a:p>
          <a:p>
            <a:pPr marL="0" indent="0">
              <a:lnSpc>
                <a:spcPct val="110000"/>
              </a:lnSpc>
              <a:buNone/>
            </a:pPr>
            <a:endParaRPr lang="en-GB" dirty="0" smtClean="0"/>
          </a:p>
        </p:txBody>
      </p:sp>
    </p:spTree>
    <p:extLst>
      <p:ext uri="{BB962C8B-B14F-4D97-AF65-F5344CB8AC3E}">
        <p14:creationId xmlns:p14="http://schemas.microsoft.com/office/powerpoint/2010/main" val="3829756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AA0101"/>
                </a:solidFill>
              </a:rPr>
              <a:t>Modified games and activities</a:t>
            </a:r>
            <a:endParaRPr lang="en-US" dirty="0">
              <a:solidFill>
                <a:srgbClr val="AA0101"/>
              </a:solidFill>
            </a:endParaRPr>
          </a:p>
        </p:txBody>
      </p:sp>
      <p:sp>
        <p:nvSpPr>
          <p:cNvPr id="3" name="Content Placeholder 2"/>
          <p:cNvSpPr>
            <a:spLocks noGrp="1"/>
          </p:cNvSpPr>
          <p:nvPr>
            <p:ph idx="1"/>
          </p:nvPr>
        </p:nvSpPr>
        <p:spPr>
          <a:xfrm>
            <a:off x="838200" y="1825624"/>
            <a:ext cx="10515600" cy="4625976"/>
          </a:xfrm>
        </p:spPr>
        <p:txBody>
          <a:bodyPr>
            <a:normAutofit fontScale="92500" lnSpcReduction="20000"/>
          </a:bodyPr>
          <a:lstStyle/>
          <a:p>
            <a:pPr marL="0" indent="0">
              <a:lnSpc>
                <a:spcPct val="110000"/>
              </a:lnSpc>
              <a:buNone/>
            </a:pPr>
            <a:r>
              <a:rPr lang="en-GB" dirty="0" smtClean="0"/>
              <a:t>The games and activities you include should build on the basic technical skills that you have already introduced, so that the participants get to use them in a game situation. Things to consider are:</a:t>
            </a:r>
          </a:p>
          <a:p>
            <a:pPr>
              <a:lnSpc>
                <a:spcPct val="110000"/>
              </a:lnSpc>
            </a:pPr>
            <a:r>
              <a:rPr lang="en-GB" dirty="0" smtClean="0"/>
              <a:t>Only basic rules and strategies should be delivered</a:t>
            </a:r>
          </a:p>
          <a:p>
            <a:pPr>
              <a:lnSpc>
                <a:spcPct val="110000"/>
              </a:lnSpc>
            </a:pPr>
            <a:r>
              <a:rPr lang="en-GB" dirty="0" smtClean="0"/>
              <a:t>The ethics of sport (fair play, </a:t>
            </a:r>
            <a:r>
              <a:rPr lang="en-GB" dirty="0" err="1" smtClean="0"/>
              <a:t>sportmanship</a:t>
            </a:r>
            <a:r>
              <a:rPr lang="en-GB" dirty="0" smtClean="0"/>
              <a:t>, positive, inclusive behaviour </a:t>
            </a:r>
            <a:r>
              <a:rPr lang="en-GB" dirty="0" err="1" smtClean="0"/>
              <a:t>etc</a:t>
            </a:r>
            <a:r>
              <a:rPr lang="en-GB" dirty="0" smtClean="0"/>
              <a:t>) should be introduced</a:t>
            </a:r>
          </a:p>
          <a:p>
            <a:pPr>
              <a:lnSpc>
                <a:spcPct val="110000"/>
              </a:lnSpc>
            </a:pPr>
            <a:r>
              <a:rPr lang="en-GB" dirty="0" smtClean="0"/>
              <a:t>You should provide opportunities for all abilities</a:t>
            </a:r>
          </a:p>
          <a:p>
            <a:pPr>
              <a:lnSpc>
                <a:spcPct val="110000"/>
              </a:lnSpc>
            </a:pPr>
            <a:r>
              <a:rPr lang="en-GB" dirty="0" smtClean="0"/>
              <a:t>Aim to raise participant’s confidence levels</a:t>
            </a:r>
          </a:p>
          <a:p>
            <a:pPr>
              <a:lnSpc>
                <a:spcPct val="110000"/>
              </a:lnSpc>
            </a:pPr>
            <a:r>
              <a:rPr lang="en-GB" dirty="0" smtClean="0"/>
              <a:t>Support the national curriculum</a:t>
            </a:r>
            <a:endParaRPr lang="en-GB" dirty="0"/>
          </a:p>
          <a:p>
            <a:pPr>
              <a:lnSpc>
                <a:spcPct val="110000"/>
              </a:lnSpc>
            </a:pPr>
            <a:r>
              <a:rPr lang="en-GB" dirty="0" smtClean="0"/>
              <a:t>Even when acting as a referee, fulfil your coaching role</a:t>
            </a:r>
          </a:p>
          <a:p>
            <a:pPr>
              <a:lnSpc>
                <a:spcPct val="110000"/>
              </a:lnSpc>
            </a:pPr>
            <a:endParaRPr lang="en-GB" dirty="0" smtClean="0"/>
          </a:p>
          <a:p>
            <a:pPr marL="0" indent="0">
              <a:lnSpc>
                <a:spcPct val="110000"/>
              </a:lnSpc>
              <a:buNone/>
            </a:pPr>
            <a:endParaRPr lang="en-GB" dirty="0" smtClean="0"/>
          </a:p>
        </p:txBody>
      </p:sp>
    </p:spTree>
    <p:extLst>
      <p:ext uri="{BB962C8B-B14F-4D97-AF65-F5344CB8AC3E}">
        <p14:creationId xmlns:p14="http://schemas.microsoft.com/office/powerpoint/2010/main" val="127833790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16571</TotalTime>
  <Words>891</Words>
  <Application>Microsoft Macintosh PowerPoint</Application>
  <PresentationFormat>Custom</PresentationFormat>
  <Paragraphs>140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Learning to train (8-12 yrs) Coaching Guidelines</vt:lpstr>
      <vt:lpstr>Background</vt:lpstr>
      <vt:lpstr>The planning and delivery process</vt:lpstr>
      <vt:lpstr>Developing the long-term plan</vt:lpstr>
      <vt:lpstr>Session preparation</vt:lpstr>
      <vt:lpstr>Session Introduction</vt:lpstr>
      <vt:lpstr>Warm up (RAMP)</vt:lpstr>
      <vt:lpstr>Technical skills</vt:lpstr>
      <vt:lpstr>Modified games and activities</vt:lpstr>
      <vt:lpstr>Cool down</vt:lpstr>
      <vt:lpstr>Session review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HIIT: the in’s and out’s</dc:title>
  <dc:creator>Nigel Anderson</dc:creator>
  <cp:lastModifiedBy>Paul Bailey</cp:lastModifiedBy>
  <cp:revision>224</cp:revision>
  <dcterms:created xsi:type="dcterms:W3CDTF">2018-09-02T18:38:42Z</dcterms:created>
  <dcterms:modified xsi:type="dcterms:W3CDTF">2020-10-12T14:53:32Z</dcterms:modified>
</cp:coreProperties>
</file>